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3">
  <p:sldMasterIdLst>
    <p:sldMasterId id="2147483648" r:id="rId1"/>
  </p:sldMasterIdLst>
  <p:sldIdLst>
    <p:sldId id="256" r:id="rId2"/>
    <p:sldId id="272" r:id="rId3"/>
    <p:sldId id="257" r:id="rId4"/>
    <p:sldId id="258" r:id="rId5"/>
    <p:sldId id="259" r:id="rId6"/>
    <p:sldId id="260" r:id="rId7"/>
    <p:sldId id="261" r:id="rId8"/>
    <p:sldId id="262" r:id="rId9"/>
    <p:sldId id="263" r:id="rId10"/>
    <p:sldId id="264" r:id="rId11"/>
    <p:sldId id="265" r:id="rId12"/>
    <p:sldId id="266" r:id="rId13"/>
    <p:sldId id="267" r:id="rId14"/>
    <p:sldId id="270" r:id="rId15"/>
    <p:sldId id="268" r:id="rId16"/>
    <p:sldId id="269" r:id="rId17"/>
    <p:sldId id="271" r:id="rId18"/>
  </p:sldIdLst>
  <p:sldSz cx="12192000" cy="6858000"/>
  <p:notesSz cx="6858000" cy="9144000"/>
  <p:defaultTex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ittlere Formatvorlage 2 - Akz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868" autoAdjust="0"/>
    <p:restoredTop sz="94660"/>
  </p:normalViewPr>
  <p:slideViewPr>
    <p:cSldViewPr snapToGrid="0">
      <p:cViewPr varScale="1">
        <p:scale>
          <a:sx n="114" d="100"/>
          <a:sy n="114" d="100"/>
        </p:scale>
        <p:origin x="306" y="11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8AD5291-DE05-4B84-A477-E85897496F36}"/>
              </a:ext>
            </a:extLst>
          </p:cNvPr>
          <p:cNvSpPr>
            <a:spLocks noGrp="1"/>
          </p:cNvSpPr>
          <p:nvPr>
            <p:ph type="ctrTitle"/>
          </p:nvPr>
        </p:nvSpPr>
        <p:spPr>
          <a:xfrm>
            <a:off x="1524000" y="1122363"/>
            <a:ext cx="9144000" cy="2387600"/>
          </a:xfrm>
        </p:spPr>
        <p:txBody>
          <a:bodyPr anchor="b"/>
          <a:lstStyle>
            <a:lvl1pPr algn="ctr">
              <a:defRPr sz="6000"/>
            </a:lvl1pPr>
          </a:lstStyle>
          <a:p>
            <a:r>
              <a:rPr lang="de-DE"/>
              <a:t>Mastertitelformat bearbeiten</a:t>
            </a:r>
          </a:p>
        </p:txBody>
      </p:sp>
      <p:sp>
        <p:nvSpPr>
          <p:cNvPr id="3" name="Untertitel 2">
            <a:extLst>
              <a:ext uri="{FF2B5EF4-FFF2-40B4-BE49-F238E27FC236}">
                <a16:creationId xmlns:a16="http://schemas.microsoft.com/office/drawing/2014/main" id="{D6405636-E125-4A6D-9BDE-81A0E27E881E}"/>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e-DE"/>
              <a:t>Master-Untertitelformat bearbeiten</a:t>
            </a:r>
          </a:p>
        </p:txBody>
      </p:sp>
      <p:sp>
        <p:nvSpPr>
          <p:cNvPr id="4" name="Datumsplatzhalter 3">
            <a:extLst>
              <a:ext uri="{FF2B5EF4-FFF2-40B4-BE49-F238E27FC236}">
                <a16:creationId xmlns:a16="http://schemas.microsoft.com/office/drawing/2014/main" id="{34958301-673A-4175-9ABB-729091848BBF}"/>
              </a:ext>
            </a:extLst>
          </p:cNvPr>
          <p:cNvSpPr>
            <a:spLocks noGrp="1"/>
          </p:cNvSpPr>
          <p:nvPr>
            <p:ph type="dt" sz="half" idx="10"/>
          </p:nvPr>
        </p:nvSpPr>
        <p:spPr/>
        <p:txBody>
          <a:bodyPr/>
          <a:lstStyle/>
          <a:p>
            <a:fld id="{6744F877-2260-45F5-B721-BCA912825195}" type="datetimeFigureOut">
              <a:rPr lang="de-DE" smtClean="0"/>
              <a:t>15.06.2021</a:t>
            </a:fld>
            <a:endParaRPr lang="de-DE"/>
          </a:p>
        </p:txBody>
      </p:sp>
      <p:sp>
        <p:nvSpPr>
          <p:cNvPr id="5" name="Fußzeilenplatzhalter 4">
            <a:extLst>
              <a:ext uri="{FF2B5EF4-FFF2-40B4-BE49-F238E27FC236}">
                <a16:creationId xmlns:a16="http://schemas.microsoft.com/office/drawing/2014/main" id="{8ECE2BB3-FBF3-4AF6-BA3C-105C3D0B73DB}"/>
              </a:ext>
            </a:extLst>
          </p:cNvPr>
          <p:cNvSpPr>
            <a:spLocks noGrp="1"/>
          </p:cNvSpPr>
          <p:nvPr>
            <p:ph type="ftr" sz="quarter" idx="11"/>
          </p:nvPr>
        </p:nvSpPr>
        <p:spPr/>
        <p:txBody>
          <a:bodyPr/>
          <a:lstStyle/>
          <a:p>
            <a:endParaRPr lang="de-DE"/>
          </a:p>
        </p:txBody>
      </p:sp>
      <p:sp>
        <p:nvSpPr>
          <p:cNvPr id="6" name="Foliennummernplatzhalter 5">
            <a:extLst>
              <a:ext uri="{FF2B5EF4-FFF2-40B4-BE49-F238E27FC236}">
                <a16:creationId xmlns:a16="http://schemas.microsoft.com/office/drawing/2014/main" id="{AB1C8C90-E8F0-4048-8953-CCE4E06CFEAA}"/>
              </a:ext>
            </a:extLst>
          </p:cNvPr>
          <p:cNvSpPr>
            <a:spLocks noGrp="1"/>
          </p:cNvSpPr>
          <p:nvPr>
            <p:ph type="sldNum" sz="quarter" idx="12"/>
          </p:nvPr>
        </p:nvSpPr>
        <p:spPr/>
        <p:txBody>
          <a:bodyPr/>
          <a:lstStyle/>
          <a:p>
            <a:fld id="{F1042857-DA7B-438D-976A-2A1643AEE680}" type="slidenum">
              <a:rPr lang="de-DE" smtClean="0"/>
              <a:t>‹Nr.›</a:t>
            </a:fld>
            <a:endParaRPr lang="de-DE"/>
          </a:p>
        </p:txBody>
      </p:sp>
    </p:spTree>
    <p:extLst>
      <p:ext uri="{BB962C8B-B14F-4D97-AF65-F5344CB8AC3E}">
        <p14:creationId xmlns:p14="http://schemas.microsoft.com/office/powerpoint/2010/main" val="329932226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67DDA91-DD8D-4140-ABB8-1D977E80FF56}"/>
              </a:ext>
            </a:extLst>
          </p:cNvPr>
          <p:cNvSpPr>
            <a:spLocks noGrp="1"/>
          </p:cNvSpPr>
          <p:nvPr>
            <p:ph type="title"/>
          </p:nvPr>
        </p:nvSpPr>
        <p:spPr/>
        <p:txBody>
          <a:bodyPr/>
          <a:lstStyle/>
          <a:p>
            <a:r>
              <a:rPr lang="de-DE"/>
              <a:t>Mastertitelformat bearbeiten</a:t>
            </a:r>
          </a:p>
        </p:txBody>
      </p:sp>
      <p:sp>
        <p:nvSpPr>
          <p:cNvPr id="3" name="Vertikaler Textplatzhalter 2">
            <a:extLst>
              <a:ext uri="{FF2B5EF4-FFF2-40B4-BE49-F238E27FC236}">
                <a16:creationId xmlns:a16="http://schemas.microsoft.com/office/drawing/2014/main" id="{74509DC9-588B-4EC8-8DDA-1DA7AD2AFBDB}"/>
              </a:ext>
            </a:extLst>
          </p:cNvPr>
          <p:cNvSpPr>
            <a:spLocks noGrp="1"/>
          </p:cNvSpPr>
          <p:nvPr>
            <p:ph type="body" orient="vert" idx="1"/>
          </p:nvPr>
        </p:nvSpPr>
        <p:spPr/>
        <p:txBody>
          <a:bodyPr vert="eaVert"/>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a:extLst>
              <a:ext uri="{FF2B5EF4-FFF2-40B4-BE49-F238E27FC236}">
                <a16:creationId xmlns:a16="http://schemas.microsoft.com/office/drawing/2014/main" id="{749B6A16-8D67-40EF-99A8-C6AD6C8ED414}"/>
              </a:ext>
            </a:extLst>
          </p:cNvPr>
          <p:cNvSpPr>
            <a:spLocks noGrp="1"/>
          </p:cNvSpPr>
          <p:nvPr>
            <p:ph type="dt" sz="half" idx="10"/>
          </p:nvPr>
        </p:nvSpPr>
        <p:spPr/>
        <p:txBody>
          <a:bodyPr/>
          <a:lstStyle/>
          <a:p>
            <a:fld id="{6744F877-2260-45F5-B721-BCA912825195}" type="datetimeFigureOut">
              <a:rPr lang="de-DE" smtClean="0"/>
              <a:t>15.06.2021</a:t>
            </a:fld>
            <a:endParaRPr lang="de-DE"/>
          </a:p>
        </p:txBody>
      </p:sp>
      <p:sp>
        <p:nvSpPr>
          <p:cNvPr id="5" name="Fußzeilenplatzhalter 4">
            <a:extLst>
              <a:ext uri="{FF2B5EF4-FFF2-40B4-BE49-F238E27FC236}">
                <a16:creationId xmlns:a16="http://schemas.microsoft.com/office/drawing/2014/main" id="{256D096C-9EB0-45C1-B75C-7290F67A5902}"/>
              </a:ext>
            </a:extLst>
          </p:cNvPr>
          <p:cNvSpPr>
            <a:spLocks noGrp="1"/>
          </p:cNvSpPr>
          <p:nvPr>
            <p:ph type="ftr" sz="quarter" idx="11"/>
          </p:nvPr>
        </p:nvSpPr>
        <p:spPr/>
        <p:txBody>
          <a:bodyPr/>
          <a:lstStyle/>
          <a:p>
            <a:endParaRPr lang="de-DE"/>
          </a:p>
        </p:txBody>
      </p:sp>
      <p:sp>
        <p:nvSpPr>
          <p:cNvPr id="6" name="Foliennummernplatzhalter 5">
            <a:extLst>
              <a:ext uri="{FF2B5EF4-FFF2-40B4-BE49-F238E27FC236}">
                <a16:creationId xmlns:a16="http://schemas.microsoft.com/office/drawing/2014/main" id="{3BF5514B-96BC-4AB7-A303-75D62230BDE0}"/>
              </a:ext>
            </a:extLst>
          </p:cNvPr>
          <p:cNvSpPr>
            <a:spLocks noGrp="1"/>
          </p:cNvSpPr>
          <p:nvPr>
            <p:ph type="sldNum" sz="quarter" idx="12"/>
          </p:nvPr>
        </p:nvSpPr>
        <p:spPr/>
        <p:txBody>
          <a:bodyPr/>
          <a:lstStyle/>
          <a:p>
            <a:fld id="{F1042857-DA7B-438D-976A-2A1643AEE680}" type="slidenum">
              <a:rPr lang="de-DE" smtClean="0"/>
              <a:t>‹Nr.›</a:t>
            </a:fld>
            <a:endParaRPr lang="de-DE"/>
          </a:p>
        </p:txBody>
      </p:sp>
    </p:spTree>
    <p:extLst>
      <p:ext uri="{BB962C8B-B14F-4D97-AF65-F5344CB8AC3E}">
        <p14:creationId xmlns:p14="http://schemas.microsoft.com/office/powerpoint/2010/main" val="93979036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a:extLst>
              <a:ext uri="{FF2B5EF4-FFF2-40B4-BE49-F238E27FC236}">
                <a16:creationId xmlns:a16="http://schemas.microsoft.com/office/drawing/2014/main" id="{575524E6-34EF-4DEC-A9ED-AB7207C1D939}"/>
              </a:ext>
            </a:extLst>
          </p:cNvPr>
          <p:cNvSpPr>
            <a:spLocks noGrp="1"/>
          </p:cNvSpPr>
          <p:nvPr>
            <p:ph type="title" orient="vert"/>
          </p:nvPr>
        </p:nvSpPr>
        <p:spPr>
          <a:xfrm>
            <a:off x="8724900" y="365125"/>
            <a:ext cx="2628900" cy="5811838"/>
          </a:xfrm>
        </p:spPr>
        <p:txBody>
          <a:bodyPr vert="eaVert"/>
          <a:lstStyle/>
          <a:p>
            <a:r>
              <a:rPr lang="de-DE"/>
              <a:t>Mastertitelformat bearbeiten</a:t>
            </a:r>
          </a:p>
        </p:txBody>
      </p:sp>
      <p:sp>
        <p:nvSpPr>
          <p:cNvPr id="3" name="Vertikaler Textplatzhalter 2">
            <a:extLst>
              <a:ext uri="{FF2B5EF4-FFF2-40B4-BE49-F238E27FC236}">
                <a16:creationId xmlns:a16="http://schemas.microsoft.com/office/drawing/2014/main" id="{5D53F8AD-6F81-4521-BD7E-698483A542DD}"/>
              </a:ext>
            </a:extLst>
          </p:cNvPr>
          <p:cNvSpPr>
            <a:spLocks noGrp="1"/>
          </p:cNvSpPr>
          <p:nvPr>
            <p:ph type="body" orient="vert" idx="1"/>
          </p:nvPr>
        </p:nvSpPr>
        <p:spPr>
          <a:xfrm>
            <a:off x="838200" y="365125"/>
            <a:ext cx="7734300" cy="5811838"/>
          </a:xfrm>
        </p:spPr>
        <p:txBody>
          <a:bodyPr vert="eaVert"/>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a:extLst>
              <a:ext uri="{FF2B5EF4-FFF2-40B4-BE49-F238E27FC236}">
                <a16:creationId xmlns:a16="http://schemas.microsoft.com/office/drawing/2014/main" id="{577F32C6-9C2B-4733-9798-AE2D010B5C70}"/>
              </a:ext>
            </a:extLst>
          </p:cNvPr>
          <p:cNvSpPr>
            <a:spLocks noGrp="1"/>
          </p:cNvSpPr>
          <p:nvPr>
            <p:ph type="dt" sz="half" idx="10"/>
          </p:nvPr>
        </p:nvSpPr>
        <p:spPr/>
        <p:txBody>
          <a:bodyPr/>
          <a:lstStyle/>
          <a:p>
            <a:fld id="{6744F877-2260-45F5-B721-BCA912825195}" type="datetimeFigureOut">
              <a:rPr lang="de-DE" smtClean="0"/>
              <a:t>15.06.2021</a:t>
            </a:fld>
            <a:endParaRPr lang="de-DE"/>
          </a:p>
        </p:txBody>
      </p:sp>
      <p:sp>
        <p:nvSpPr>
          <p:cNvPr id="5" name="Fußzeilenplatzhalter 4">
            <a:extLst>
              <a:ext uri="{FF2B5EF4-FFF2-40B4-BE49-F238E27FC236}">
                <a16:creationId xmlns:a16="http://schemas.microsoft.com/office/drawing/2014/main" id="{03ACF84E-2CF2-447B-8396-AF43BE1437F0}"/>
              </a:ext>
            </a:extLst>
          </p:cNvPr>
          <p:cNvSpPr>
            <a:spLocks noGrp="1"/>
          </p:cNvSpPr>
          <p:nvPr>
            <p:ph type="ftr" sz="quarter" idx="11"/>
          </p:nvPr>
        </p:nvSpPr>
        <p:spPr/>
        <p:txBody>
          <a:bodyPr/>
          <a:lstStyle/>
          <a:p>
            <a:endParaRPr lang="de-DE"/>
          </a:p>
        </p:txBody>
      </p:sp>
      <p:sp>
        <p:nvSpPr>
          <p:cNvPr id="6" name="Foliennummernplatzhalter 5">
            <a:extLst>
              <a:ext uri="{FF2B5EF4-FFF2-40B4-BE49-F238E27FC236}">
                <a16:creationId xmlns:a16="http://schemas.microsoft.com/office/drawing/2014/main" id="{24C01096-708C-4D30-A998-FA79BA828FA5}"/>
              </a:ext>
            </a:extLst>
          </p:cNvPr>
          <p:cNvSpPr>
            <a:spLocks noGrp="1"/>
          </p:cNvSpPr>
          <p:nvPr>
            <p:ph type="sldNum" sz="quarter" idx="12"/>
          </p:nvPr>
        </p:nvSpPr>
        <p:spPr/>
        <p:txBody>
          <a:bodyPr/>
          <a:lstStyle/>
          <a:p>
            <a:fld id="{F1042857-DA7B-438D-976A-2A1643AEE680}" type="slidenum">
              <a:rPr lang="de-DE" smtClean="0"/>
              <a:t>‹Nr.›</a:t>
            </a:fld>
            <a:endParaRPr lang="de-DE"/>
          </a:p>
        </p:txBody>
      </p:sp>
    </p:spTree>
    <p:extLst>
      <p:ext uri="{BB962C8B-B14F-4D97-AF65-F5344CB8AC3E}">
        <p14:creationId xmlns:p14="http://schemas.microsoft.com/office/powerpoint/2010/main" val="277550373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217A07D-ED11-4CEA-91AB-957DBCB8D47F}"/>
              </a:ext>
            </a:extLst>
          </p:cNvPr>
          <p:cNvSpPr>
            <a:spLocks noGrp="1"/>
          </p:cNvSpPr>
          <p:nvPr>
            <p:ph type="title"/>
          </p:nvPr>
        </p:nvSpPr>
        <p:spPr/>
        <p:txBody>
          <a:bodyPr/>
          <a:lstStyle/>
          <a:p>
            <a:r>
              <a:rPr lang="de-DE"/>
              <a:t>Mastertitelformat bearbeiten</a:t>
            </a:r>
          </a:p>
        </p:txBody>
      </p:sp>
      <p:sp>
        <p:nvSpPr>
          <p:cNvPr id="3" name="Inhaltsplatzhalter 2">
            <a:extLst>
              <a:ext uri="{FF2B5EF4-FFF2-40B4-BE49-F238E27FC236}">
                <a16:creationId xmlns:a16="http://schemas.microsoft.com/office/drawing/2014/main" id="{FE57112B-6D82-4495-B231-F9F4FFBFC8E9}"/>
              </a:ext>
            </a:extLst>
          </p:cNvPr>
          <p:cNvSpPr>
            <a:spLocks noGrp="1"/>
          </p:cNvSpPr>
          <p:nvPr>
            <p:ph idx="1"/>
          </p:nvPr>
        </p:nvSpPr>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a:extLst>
              <a:ext uri="{FF2B5EF4-FFF2-40B4-BE49-F238E27FC236}">
                <a16:creationId xmlns:a16="http://schemas.microsoft.com/office/drawing/2014/main" id="{2EEAFBCF-207B-4495-8D51-E35C1962B4D8}"/>
              </a:ext>
            </a:extLst>
          </p:cNvPr>
          <p:cNvSpPr>
            <a:spLocks noGrp="1"/>
          </p:cNvSpPr>
          <p:nvPr>
            <p:ph type="dt" sz="half" idx="10"/>
          </p:nvPr>
        </p:nvSpPr>
        <p:spPr/>
        <p:txBody>
          <a:bodyPr/>
          <a:lstStyle/>
          <a:p>
            <a:fld id="{6744F877-2260-45F5-B721-BCA912825195}" type="datetimeFigureOut">
              <a:rPr lang="de-DE" smtClean="0"/>
              <a:t>15.06.2021</a:t>
            </a:fld>
            <a:endParaRPr lang="de-DE"/>
          </a:p>
        </p:txBody>
      </p:sp>
      <p:sp>
        <p:nvSpPr>
          <p:cNvPr id="5" name="Fußzeilenplatzhalter 4">
            <a:extLst>
              <a:ext uri="{FF2B5EF4-FFF2-40B4-BE49-F238E27FC236}">
                <a16:creationId xmlns:a16="http://schemas.microsoft.com/office/drawing/2014/main" id="{61BF2B89-CBB8-436E-8492-2C96AFFF5316}"/>
              </a:ext>
            </a:extLst>
          </p:cNvPr>
          <p:cNvSpPr>
            <a:spLocks noGrp="1"/>
          </p:cNvSpPr>
          <p:nvPr>
            <p:ph type="ftr" sz="quarter" idx="11"/>
          </p:nvPr>
        </p:nvSpPr>
        <p:spPr/>
        <p:txBody>
          <a:bodyPr/>
          <a:lstStyle/>
          <a:p>
            <a:endParaRPr lang="de-DE"/>
          </a:p>
        </p:txBody>
      </p:sp>
      <p:sp>
        <p:nvSpPr>
          <p:cNvPr id="6" name="Foliennummernplatzhalter 5">
            <a:extLst>
              <a:ext uri="{FF2B5EF4-FFF2-40B4-BE49-F238E27FC236}">
                <a16:creationId xmlns:a16="http://schemas.microsoft.com/office/drawing/2014/main" id="{ED8F23E0-E0C6-4571-A792-2AC8913C9896}"/>
              </a:ext>
            </a:extLst>
          </p:cNvPr>
          <p:cNvSpPr>
            <a:spLocks noGrp="1"/>
          </p:cNvSpPr>
          <p:nvPr>
            <p:ph type="sldNum" sz="quarter" idx="12"/>
          </p:nvPr>
        </p:nvSpPr>
        <p:spPr/>
        <p:txBody>
          <a:bodyPr/>
          <a:lstStyle/>
          <a:p>
            <a:fld id="{F1042857-DA7B-438D-976A-2A1643AEE680}" type="slidenum">
              <a:rPr lang="de-DE" smtClean="0"/>
              <a:t>‹Nr.›</a:t>
            </a:fld>
            <a:endParaRPr lang="de-DE"/>
          </a:p>
        </p:txBody>
      </p:sp>
    </p:spTree>
    <p:extLst>
      <p:ext uri="{BB962C8B-B14F-4D97-AF65-F5344CB8AC3E}">
        <p14:creationId xmlns:p14="http://schemas.microsoft.com/office/powerpoint/2010/main" val="288548677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bschnitts-&#10;über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8485F7F-AC35-4158-ACED-C5A553334D97}"/>
              </a:ext>
            </a:extLst>
          </p:cNvPr>
          <p:cNvSpPr>
            <a:spLocks noGrp="1"/>
          </p:cNvSpPr>
          <p:nvPr>
            <p:ph type="title"/>
          </p:nvPr>
        </p:nvSpPr>
        <p:spPr>
          <a:xfrm>
            <a:off x="831850" y="1709738"/>
            <a:ext cx="10515600" cy="2852737"/>
          </a:xfrm>
        </p:spPr>
        <p:txBody>
          <a:bodyPr anchor="b"/>
          <a:lstStyle>
            <a:lvl1pPr>
              <a:defRPr sz="6000"/>
            </a:lvl1pPr>
          </a:lstStyle>
          <a:p>
            <a:r>
              <a:rPr lang="de-DE"/>
              <a:t>Mastertitelformat bearbeiten</a:t>
            </a:r>
          </a:p>
        </p:txBody>
      </p:sp>
      <p:sp>
        <p:nvSpPr>
          <p:cNvPr id="3" name="Textplatzhalter 2">
            <a:extLst>
              <a:ext uri="{FF2B5EF4-FFF2-40B4-BE49-F238E27FC236}">
                <a16:creationId xmlns:a16="http://schemas.microsoft.com/office/drawing/2014/main" id="{E9553482-8F2D-424C-BF3C-B0425301EA42}"/>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de-DE"/>
              <a:t>Mastertextformat bearbeiten</a:t>
            </a:r>
          </a:p>
        </p:txBody>
      </p:sp>
      <p:sp>
        <p:nvSpPr>
          <p:cNvPr id="4" name="Datumsplatzhalter 3">
            <a:extLst>
              <a:ext uri="{FF2B5EF4-FFF2-40B4-BE49-F238E27FC236}">
                <a16:creationId xmlns:a16="http://schemas.microsoft.com/office/drawing/2014/main" id="{16C0D542-D8D2-4E0C-AE9D-11D97D57691E}"/>
              </a:ext>
            </a:extLst>
          </p:cNvPr>
          <p:cNvSpPr>
            <a:spLocks noGrp="1"/>
          </p:cNvSpPr>
          <p:nvPr>
            <p:ph type="dt" sz="half" idx="10"/>
          </p:nvPr>
        </p:nvSpPr>
        <p:spPr/>
        <p:txBody>
          <a:bodyPr/>
          <a:lstStyle/>
          <a:p>
            <a:fld id="{6744F877-2260-45F5-B721-BCA912825195}" type="datetimeFigureOut">
              <a:rPr lang="de-DE" smtClean="0"/>
              <a:t>15.06.2021</a:t>
            </a:fld>
            <a:endParaRPr lang="de-DE"/>
          </a:p>
        </p:txBody>
      </p:sp>
      <p:sp>
        <p:nvSpPr>
          <p:cNvPr id="5" name="Fußzeilenplatzhalter 4">
            <a:extLst>
              <a:ext uri="{FF2B5EF4-FFF2-40B4-BE49-F238E27FC236}">
                <a16:creationId xmlns:a16="http://schemas.microsoft.com/office/drawing/2014/main" id="{96BB420E-EB52-4C5E-87AC-2D60F1C4B9ED}"/>
              </a:ext>
            </a:extLst>
          </p:cNvPr>
          <p:cNvSpPr>
            <a:spLocks noGrp="1"/>
          </p:cNvSpPr>
          <p:nvPr>
            <p:ph type="ftr" sz="quarter" idx="11"/>
          </p:nvPr>
        </p:nvSpPr>
        <p:spPr/>
        <p:txBody>
          <a:bodyPr/>
          <a:lstStyle/>
          <a:p>
            <a:endParaRPr lang="de-DE"/>
          </a:p>
        </p:txBody>
      </p:sp>
      <p:sp>
        <p:nvSpPr>
          <p:cNvPr id="6" name="Foliennummernplatzhalter 5">
            <a:extLst>
              <a:ext uri="{FF2B5EF4-FFF2-40B4-BE49-F238E27FC236}">
                <a16:creationId xmlns:a16="http://schemas.microsoft.com/office/drawing/2014/main" id="{097DA0D4-2B62-4E9E-8889-4E3E93878E74}"/>
              </a:ext>
            </a:extLst>
          </p:cNvPr>
          <p:cNvSpPr>
            <a:spLocks noGrp="1"/>
          </p:cNvSpPr>
          <p:nvPr>
            <p:ph type="sldNum" sz="quarter" idx="12"/>
          </p:nvPr>
        </p:nvSpPr>
        <p:spPr/>
        <p:txBody>
          <a:bodyPr/>
          <a:lstStyle/>
          <a:p>
            <a:fld id="{F1042857-DA7B-438D-976A-2A1643AEE680}" type="slidenum">
              <a:rPr lang="de-DE" smtClean="0"/>
              <a:t>‹Nr.›</a:t>
            </a:fld>
            <a:endParaRPr lang="de-DE"/>
          </a:p>
        </p:txBody>
      </p:sp>
    </p:spTree>
    <p:extLst>
      <p:ext uri="{BB962C8B-B14F-4D97-AF65-F5344CB8AC3E}">
        <p14:creationId xmlns:p14="http://schemas.microsoft.com/office/powerpoint/2010/main" val="125185477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611241D-023D-4F38-976F-98F87FB3E5A1}"/>
              </a:ext>
            </a:extLst>
          </p:cNvPr>
          <p:cNvSpPr>
            <a:spLocks noGrp="1"/>
          </p:cNvSpPr>
          <p:nvPr>
            <p:ph type="title"/>
          </p:nvPr>
        </p:nvSpPr>
        <p:spPr/>
        <p:txBody>
          <a:bodyPr/>
          <a:lstStyle/>
          <a:p>
            <a:r>
              <a:rPr lang="de-DE"/>
              <a:t>Mastertitelformat bearbeiten</a:t>
            </a:r>
          </a:p>
        </p:txBody>
      </p:sp>
      <p:sp>
        <p:nvSpPr>
          <p:cNvPr id="3" name="Inhaltsplatzhalter 2">
            <a:extLst>
              <a:ext uri="{FF2B5EF4-FFF2-40B4-BE49-F238E27FC236}">
                <a16:creationId xmlns:a16="http://schemas.microsoft.com/office/drawing/2014/main" id="{549967A5-1FD6-4C01-85D1-7CF25AC62CE9}"/>
              </a:ext>
            </a:extLst>
          </p:cNvPr>
          <p:cNvSpPr>
            <a:spLocks noGrp="1"/>
          </p:cNvSpPr>
          <p:nvPr>
            <p:ph sz="half" idx="1"/>
          </p:nvPr>
        </p:nvSpPr>
        <p:spPr>
          <a:xfrm>
            <a:off x="838200" y="1825625"/>
            <a:ext cx="5181600" cy="435133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Inhaltsplatzhalter 3">
            <a:extLst>
              <a:ext uri="{FF2B5EF4-FFF2-40B4-BE49-F238E27FC236}">
                <a16:creationId xmlns:a16="http://schemas.microsoft.com/office/drawing/2014/main" id="{9FE3E65B-E1F9-4C91-AA47-178D6226AF6D}"/>
              </a:ext>
            </a:extLst>
          </p:cNvPr>
          <p:cNvSpPr>
            <a:spLocks noGrp="1"/>
          </p:cNvSpPr>
          <p:nvPr>
            <p:ph sz="half" idx="2"/>
          </p:nvPr>
        </p:nvSpPr>
        <p:spPr>
          <a:xfrm>
            <a:off x="6172200" y="1825625"/>
            <a:ext cx="5181600" cy="435133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5" name="Datumsplatzhalter 4">
            <a:extLst>
              <a:ext uri="{FF2B5EF4-FFF2-40B4-BE49-F238E27FC236}">
                <a16:creationId xmlns:a16="http://schemas.microsoft.com/office/drawing/2014/main" id="{71E10752-C0A5-4EEF-BE8F-E15CC477DAF5}"/>
              </a:ext>
            </a:extLst>
          </p:cNvPr>
          <p:cNvSpPr>
            <a:spLocks noGrp="1"/>
          </p:cNvSpPr>
          <p:nvPr>
            <p:ph type="dt" sz="half" idx="10"/>
          </p:nvPr>
        </p:nvSpPr>
        <p:spPr/>
        <p:txBody>
          <a:bodyPr/>
          <a:lstStyle/>
          <a:p>
            <a:fld id="{6744F877-2260-45F5-B721-BCA912825195}" type="datetimeFigureOut">
              <a:rPr lang="de-DE" smtClean="0"/>
              <a:t>15.06.2021</a:t>
            </a:fld>
            <a:endParaRPr lang="de-DE"/>
          </a:p>
        </p:txBody>
      </p:sp>
      <p:sp>
        <p:nvSpPr>
          <p:cNvPr id="6" name="Fußzeilenplatzhalter 5">
            <a:extLst>
              <a:ext uri="{FF2B5EF4-FFF2-40B4-BE49-F238E27FC236}">
                <a16:creationId xmlns:a16="http://schemas.microsoft.com/office/drawing/2014/main" id="{61665E19-9574-4494-9D62-C469B55B126A}"/>
              </a:ext>
            </a:extLst>
          </p:cNvPr>
          <p:cNvSpPr>
            <a:spLocks noGrp="1"/>
          </p:cNvSpPr>
          <p:nvPr>
            <p:ph type="ftr" sz="quarter" idx="11"/>
          </p:nvPr>
        </p:nvSpPr>
        <p:spPr/>
        <p:txBody>
          <a:bodyPr/>
          <a:lstStyle/>
          <a:p>
            <a:endParaRPr lang="de-DE"/>
          </a:p>
        </p:txBody>
      </p:sp>
      <p:sp>
        <p:nvSpPr>
          <p:cNvPr id="7" name="Foliennummernplatzhalter 6">
            <a:extLst>
              <a:ext uri="{FF2B5EF4-FFF2-40B4-BE49-F238E27FC236}">
                <a16:creationId xmlns:a16="http://schemas.microsoft.com/office/drawing/2014/main" id="{7B29A51E-6382-49D3-AC73-2F8E893CD75E}"/>
              </a:ext>
            </a:extLst>
          </p:cNvPr>
          <p:cNvSpPr>
            <a:spLocks noGrp="1"/>
          </p:cNvSpPr>
          <p:nvPr>
            <p:ph type="sldNum" sz="quarter" idx="12"/>
          </p:nvPr>
        </p:nvSpPr>
        <p:spPr/>
        <p:txBody>
          <a:bodyPr/>
          <a:lstStyle/>
          <a:p>
            <a:fld id="{F1042857-DA7B-438D-976A-2A1643AEE680}" type="slidenum">
              <a:rPr lang="de-DE" smtClean="0"/>
              <a:t>‹Nr.›</a:t>
            </a:fld>
            <a:endParaRPr lang="de-DE"/>
          </a:p>
        </p:txBody>
      </p:sp>
    </p:spTree>
    <p:extLst>
      <p:ext uri="{BB962C8B-B14F-4D97-AF65-F5344CB8AC3E}">
        <p14:creationId xmlns:p14="http://schemas.microsoft.com/office/powerpoint/2010/main" val="80843719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36EF3B4-616C-4539-ACDE-12F4420C276E}"/>
              </a:ext>
            </a:extLst>
          </p:cNvPr>
          <p:cNvSpPr>
            <a:spLocks noGrp="1"/>
          </p:cNvSpPr>
          <p:nvPr>
            <p:ph type="title"/>
          </p:nvPr>
        </p:nvSpPr>
        <p:spPr>
          <a:xfrm>
            <a:off x="839788" y="365125"/>
            <a:ext cx="10515600" cy="1325563"/>
          </a:xfrm>
        </p:spPr>
        <p:txBody>
          <a:bodyPr/>
          <a:lstStyle/>
          <a:p>
            <a:r>
              <a:rPr lang="de-DE"/>
              <a:t>Mastertitelformat bearbeiten</a:t>
            </a:r>
          </a:p>
        </p:txBody>
      </p:sp>
      <p:sp>
        <p:nvSpPr>
          <p:cNvPr id="3" name="Textplatzhalter 2">
            <a:extLst>
              <a:ext uri="{FF2B5EF4-FFF2-40B4-BE49-F238E27FC236}">
                <a16:creationId xmlns:a16="http://schemas.microsoft.com/office/drawing/2014/main" id="{ABF0A6D2-13B5-47F8-A5BA-FB8031085067}"/>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Mastertextformat bearbeiten</a:t>
            </a:r>
          </a:p>
        </p:txBody>
      </p:sp>
      <p:sp>
        <p:nvSpPr>
          <p:cNvPr id="4" name="Inhaltsplatzhalter 3">
            <a:extLst>
              <a:ext uri="{FF2B5EF4-FFF2-40B4-BE49-F238E27FC236}">
                <a16:creationId xmlns:a16="http://schemas.microsoft.com/office/drawing/2014/main" id="{BE038888-3318-48E0-B0B8-7C97D8150FE5}"/>
              </a:ext>
            </a:extLst>
          </p:cNvPr>
          <p:cNvSpPr>
            <a:spLocks noGrp="1"/>
          </p:cNvSpPr>
          <p:nvPr>
            <p:ph sz="half" idx="2"/>
          </p:nvPr>
        </p:nvSpPr>
        <p:spPr>
          <a:xfrm>
            <a:off x="839788" y="2505075"/>
            <a:ext cx="5157787" cy="368458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5" name="Textplatzhalter 4">
            <a:extLst>
              <a:ext uri="{FF2B5EF4-FFF2-40B4-BE49-F238E27FC236}">
                <a16:creationId xmlns:a16="http://schemas.microsoft.com/office/drawing/2014/main" id="{4108B41E-88A3-4E13-B463-9A21F53CA17F}"/>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Mastertextformat bearbeiten</a:t>
            </a:r>
          </a:p>
        </p:txBody>
      </p:sp>
      <p:sp>
        <p:nvSpPr>
          <p:cNvPr id="6" name="Inhaltsplatzhalter 5">
            <a:extLst>
              <a:ext uri="{FF2B5EF4-FFF2-40B4-BE49-F238E27FC236}">
                <a16:creationId xmlns:a16="http://schemas.microsoft.com/office/drawing/2014/main" id="{838E9C01-A5BA-42E9-A07B-4462D5615396}"/>
              </a:ext>
            </a:extLst>
          </p:cNvPr>
          <p:cNvSpPr>
            <a:spLocks noGrp="1"/>
          </p:cNvSpPr>
          <p:nvPr>
            <p:ph sz="quarter" idx="4"/>
          </p:nvPr>
        </p:nvSpPr>
        <p:spPr>
          <a:xfrm>
            <a:off x="6172200" y="2505075"/>
            <a:ext cx="5183188" cy="368458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7" name="Datumsplatzhalter 6">
            <a:extLst>
              <a:ext uri="{FF2B5EF4-FFF2-40B4-BE49-F238E27FC236}">
                <a16:creationId xmlns:a16="http://schemas.microsoft.com/office/drawing/2014/main" id="{EBAE88AF-FA61-4D69-8E86-3A01324663EE}"/>
              </a:ext>
            </a:extLst>
          </p:cNvPr>
          <p:cNvSpPr>
            <a:spLocks noGrp="1"/>
          </p:cNvSpPr>
          <p:nvPr>
            <p:ph type="dt" sz="half" idx="10"/>
          </p:nvPr>
        </p:nvSpPr>
        <p:spPr/>
        <p:txBody>
          <a:bodyPr/>
          <a:lstStyle/>
          <a:p>
            <a:fld id="{6744F877-2260-45F5-B721-BCA912825195}" type="datetimeFigureOut">
              <a:rPr lang="de-DE" smtClean="0"/>
              <a:t>15.06.2021</a:t>
            </a:fld>
            <a:endParaRPr lang="de-DE"/>
          </a:p>
        </p:txBody>
      </p:sp>
      <p:sp>
        <p:nvSpPr>
          <p:cNvPr id="8" name="Fußzeilenplatzhalter 7">
            <a:extLst>
              <a:ext uri="{FF2B5EF4-FFF2-40B4-BE49-F238E27FC236}">
                <a16:creationId xmlns:a16="http://schemas.microsoft.com/office/drawing/2014/main" id="{457F34C2-8CF0-46FF-B02B-43C81BA9EF15}"/>
              </a:ext>
            </a:extLst>
          </p:cNvPr>
          <p:cNvSpPr>
            <a:spLocks noGrp="1"/>
          </p:cNvSpPr>
          <p:nvPr>
            <p:ph type="ftr" sz="quarter" idx="11"/>
          </p:nvPr>
        </p:nvSpPr>
        <p:spPr/>
        <p:txBody>
          <a:bodyPr/>
          <a:lstStyle/>
          <a:p>
            <a:endParaRPr lang="de-DE"/>
          </a:p>
        </p:txBody>
      </p:sp>
      <p:sp>
        <p:nvSpPr>
          <p:cNvPr id="9" name="Foliennummernplatzhalter 8">
            <a:extLst>
              <a:ext uri="{FF2B5EF4-FFF2-40B4-BE49-F238E27FC236}">
                <a16:creationId xmlns:a16="http://schemas.microsoft.com/office/drawing/2014/main" id="{23C6265F-0B58-4A0E-87D4-03A932D52CC6}"/>
              </a:ext>
            </a:extLst>
          </p:cNvPr>
          <p:cNvSpPr>
            <a:spLocks noGrp="1"/>
          </p:cNvSpPr>
          <p:nvPr>
            <p:ph type="sldNum" sz="quarter" idx="12"/>
          </p:nvPr>
        </p:nvSpPr>
        <p:spPr/>
        <p:txBody>
          <a:bodyPr/>
          <a:lstStyle/>
          <a:p>
            <a:fld id="{F1042857-DA7B-438D-976A-2A1643AEE680}" type="slidenum">
              <a:rPr lang="de-DE" smtClean="0"/>
              <a:t>‹Nr.›</a:t>
            </a:fld>
            <a:endParaRPr lang="de-DE"/>
          </a:p>
        </p:txBody>
      </p:sp>
    </p:spTree>
    <p:extLst>
      <p:ext uri="{BB962C8B-B14F-4D97-AF65-F5344CB8AC3E}">
        <p14:creationId xmlns:p14="http://schemas.microsoft.com/office/powerpoint/2010/main" val="307548866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45052CC-B1F5-41E4-9724-58CAA91175B3}"/>
              </a:ext>
            </a:extLst>
          </p:cNvPr>
          <p:cNvSpPr>
            <a:spLocks noGrp="1"/>
          </p:cNvSpPr>
          <p:nvPr>
            <p:ph type="title"/>
          </p:nvPr>
        </p:nvSpPr>
        <p:spPr/>
        <p:txBody>
          <a:bodyPr/>
          <a:lstStyle/>
          <a:p>
            <a:r>
              <a:rPr lang="de-DE"/>
              <a:t>Mastertitelformat bearbeiten</a:t>
            </a:r>
          </a:p>
        </p:txBody>
      </p:sp>
      <p:sp>
        <p:nvSpPr>
          <p:cNvPr id="3" name="Datumsplatzhalter 2">
            <a:extLst>
              <a:ext uri="{FF2B5EF4-FFF2-40B4-BE49-F238E27FC236}">
                <a16:creationId xmlns:a16="http://schemas.microsoft.com/office/drawing/2014/main" id="{30FEE1A4-E3E8-45B6-9C45-E6CD5435407A}"/>
              </a:ext>
            </a:extLst>
          </p:cNvPr>
          <p:cNvSpPr>
            <a:spLocks noGrp="1"/>
          </p:cNvSpPr>
          <p:nvPr>
            <p:ph type="dt" sz="half" idx="10"/>
          </p:nvPr>
        </p:nvSpPr>
        <p:spPr/>
        <p:txBody>
          <a:bodyPr/>
          <a:lstStyle/>
          <a:p>
            <a:fld id="{6744F877-2260-45F5-B721-BCA912825195}" type="datetimeFigureOut">
              <a:rPr lang="de-DE" smtClean="0"/>
              <a:t>15.06.2021</a:t>
            </a:fld>
            <a:endParaRPr lang="de-DE"/>
          </a:p>
        </p:txBody>
      </p:sp>
      <p:sp>
        <p:nvSpPr>
          <p:cNvPr id="4" name="Fußzeilenplatzhalter 3">
            <a:extLst>
              <a:ext uri="{FF2B5EF4-FFF2-40B4-BE49-F238E27FC236}">
                <a16:creationId xmlns:a16="http://schemas.microsoft.com/office/drawing/2014/main" id="{D9185CFA-B00E-47C5-AFD1-2D60C2F2D272}"/>
              </a:ext>
            </a:extLst>
          </p:cNvPr>
          <p:cNvSpPr>
            <a:spLocks noGrp="1"/>
          </p:cNvSpPr>
          <p:nvPr>
            <p:ph type="ftr" sz="quarter" idx="11"/>
          </p:nvPr>
        </p:nvSpPr>
        <p:spPr/>
        <p:txBody>
          <a:bodyPr/>
          <a:lstStyle/>
          <a:p>
            <a:endParaRPr lang="de-DE"/>
          </a:p>
        </p:txBody>
      </p:sp>
      <p:sp>
        <p:nvSpPr>
          <p:cNvPr id="5" name="Foliennummernplatzhalter 4">
            <a:extLst>
              <a:ext uri="{FF2B5EF4-FFF2-40B4-BE49-F238E27FC236}">
                <a16:creationId xmlns:a16="http://schemas.microsoft.com/office/drawing/2014/main" id="{D169B47B-3E42-42E2-8051-D50B351ECFFC}"/>
              </a:ext>
            </a:extLst>
          </p:cNvPr>
          <p:cNvSpPr>
            <a:spLocks noGrp="1"/>
          </p:cNvSpPr>
          <p:nvPr>
            <p:ph type="sldNum" sz="quarter" idx="12"/>
          </p:nvPr>
        </p:nvSpPr>
        <p:spPr/>
        <p:txBody>
          <a:bodyPr/>
          <a:lstStyle/>
          <a:p>
            <a:fld id="{F1042857-DA7B-438D-976A-2A1643AEE680}" type="slidenum">
              <a:rPr lang="de-DE" smtClean="0"/>
              <a:t>‹Nr.›</a:t>
            </a:fld>
            <a:endParaRPr lang="de-DE"/>
          </a:p>
        </p:txBody>
      </p:sp>
    </p:spTree>
    <p:extLst>
      <p:ext uri="{BB962C8B-B14F-4D97-AF65-F5344CB8AC3E}">
        <p14:creationId xmlns:p14="http://schemas.microsoft.com/office/powerpoint/2010/main" val="268951618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Datumsplatzhalter 1">
            <a:extLst>
              <a:ext uri="{FF2B5EF4-FFF2-40B4-BE49-F238E27FC236}">
                <a16:creationId xmlns:a16="http://schemas.microsoft.com/office/drawing/2014/main" id="{F1A145CD-0847-48B3-A459-B35F5BD560C9}"/>
              </a:ext>
            </a:extLst>
          </p:cNvPr>
          <p:cNvSpPr>
            <a:spLocks noGrp="1"/>
          </p:cNvSpPr>
          <p:nvPr>
            <p:ph type="dt" sz="half" idx="10"/>
          </p:nvPr>
        </p:nvSpPr>
        <p:spPr/>
        <p:txBody>
          <a:bodyPr/>
          <a:lstStyle/>
          <a:p>
            <a:fld id="{6744F877-2260-45F5-B721-BCA912825195}" type="datetimeFigureOut">
              <a:rPr lang="de-DE" smtClean="0"/>
              <a:t>15.06.2021</a:t>
            </a:fld>
            <a:endParaRPr lang="de-DE"/>
          </a:p>
        </p:txBody>
      </p:sp>
      <p:sp>
        <p:nvSpPr>
          <p:cNvPr id="3" name="Fußzeilenplatzhalter 2">
            <a:extLst>
              <a:ext uri="{FF2B5EF4-FFF2-40B4-BE49-F238E27FC236}">
                <a16:creationId xmlns:a16="http://schemas.microsoft.com/office/drawing/2014/main" id="{15624B60-7731-4736-88AD-4524D59394E6}"/>
              </a:ext>
            </a:extLst>
          </p:cNvPr>
          <p:cNvSpPr>
            <a:spLocks noGrp="1"/>
          </p:cNvSpPr>
          <p:nvPr>
            <p:ph type="ftr" sz="quarter" idx="11"/>
          </p:nvPr>
        </p:nvSpPr>
        <p:spPr/>
        <p:txBody>
          <a:bodyPr/>
          <a:lstStyle/>
          <a:p>
            <a:endParaRPr lang="de-DE"/>
          </a:p>
        </p:txBody>
      </p:sp>
      <p:sp>
        <p:nvSpPr>
          <p:cNvPr id="4" name="Foliennummernplatzhalter 3">
            <a:extLst>
              <a:ext uri="{FF2B5EF4-FFF2-40B4-BE49-F238E27FC236}">
                <a16:creationId xmlns:a16="http://schemas.microsoft.com/office/drawing/2014/main" id="{2A863E8C-7FE4-4015-B3A4-E7ACCFA62EF8}"/>
              </a:ext>
            </a:extLst>
          </p:cNvPr>
          <p:cNvSpPr>
            <a:spLocks noGrp="1"/>
          </p:cNvSpPr>
          <p:nvPr>
            <p:ph type="sldNum" sz="quarter" idx="12"/>
          </p:nvPr>
        </p:nvSpPr>
        <p:spPr/>
        <p:txBody>
          <a:bodyPr/>
          <a:lstStyle/>
          <a:p>
            <a:fld id="{F1042857-DA7B-438D-976A-2A1643AEE680}" type="slidenum">
              <a:rPr lang="de-DE" smtClean="0"/>
              <a:t>‹Nr.›</a:t>
            </a:fld>
            <a:endParaRPr lang="de-DE"/>
          </a:p>
        </p:txBody>
      </p:sp>
    </p:spTree>
    <p:extLst>
      <p:ext uri="{BB962C8B-B14F-4D97-AF65-F5344CB8AC3E}">
        <p14:creationId xmlns:p14="http://schemas.microsoft.com/office/powerpoint/2010/main" val="140345898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FEA4DFF-B1C8-423F-BB91-BFBAB487B7CD}"/>
              </a:ext>
            </a:extLst>
          </p:cNvPr>
          <p:cNvSpPr>
            <a:spLocks noGrp="1"/>
          </p:cNvSpPr>
          <p:nvPr>
            <p:ph type="title"/>
          </p:nvPr>
        </p:nvSpPr>
        <p:spPr>
          <a:xfrm>
            <a:off x="839788" y="457200"/>
            <a:ext cx="3932237" cy="1600200"/>
          </a:xfrm>
        </p:spPr>
        <p:txBody>
          <a:bodyPr anchor="b"/>
          <a:lstStyle>
            <a:lvl1pPr>
              <a:defRPr sz="3200"/>
            </a:lvl1pPr>
          </a:lstStyle>
          <a:p>
            <a:r>
              <a:rPr lang="de-DE"/>
              <a:t>Mastertitelformat bearbeiten</a:t>
            </a:r>
          </a:p>
        </p:txBody>
      </p:sp>
      <p:sp>
        <p:nvSpPr>
          <p:cNvPr id="3" name="Inhaltsplatzhalter 2">
            <a:extLst>
              <a:ext uri="{FF2B5EF4-FFF2-40B4-BE49-F238E27FC236}">
                <a16:creationId xmlns:a16="http://schemas.microsoft.com/office/drawing/2014/main" id="{3970E024-C6DF-4197-A128-1FBD108A5D98}"/>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Textplatzhalter 3">
            <a:extLst>
              <a:ext uri="{FF2B5EF4-FFF2-40B4-BE49-F238E27FC236}">
                <a16:creationId xmlns:a16="http://schemas.microsoft.com/office/drawing/2014/main" id="{CE3612DA-2FD4-4B7D-8AF1-950FFC76237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a:t>Mastertextformat bearbeiten</a:t>
            </a:r>
          </a:p>
        </p:txBody>
      </p:sp>
      <p:sp>
        <p:nvSpPr>
          <p:cNvPr id="5" name="Datumsplatzhalter 4">
            <a:extLst>
              <a:ext uri="{FF2B5EF4-FFF2-40B4-BE49-F238E27FC236}">
                <a16:creationId xmlns:a16="http://schemas.microsoft.com/office/drawing/2014/main" id="{7D9246D0-4251-43F0-BBB7-DF6202608036}"/>
              </a:ext>
            </a:extLst>
          </p:cNvPr>
          <p:cNvSpPr>
            <a:spLocks noGrp="1"/>
          </p:cNvSpPr>
          <p:nvPr>
            <p:ph type="dt" sz="half" idx="10"/>
          </p:nvPr>
        </p:nvSpPr>
        <p:spPr/>
        <p:txBody>
          <a:bodyPr/>
          <a:lstStyle/>
          <a:p>
            <a:fld id="{6744F877-2260-45F5-B721-BCA912825195}" type="datetimeFigureOut">
              <a:rPr lang="de-DE" smtClean="0"/>
              <a:t>15.06.2021</a:t>
            </a:fld>
            <a:endParaRPr lang="de-DE"/>
          </a:p>
        </p:txBody>
      </p:sp>
      <p:sp>
        <p:nvSpPr>
          <p:cNvPr id="6" name="Fußzeilenplatzhalter 5">
            <a:extLst>
              <a:ext uri="{FF2B5EF4-FFF2-40B4-BE49-F238E27FC236}">
                <a16:creationId xmlns:a16="http://schemas.microsoft.com/office/drawing/2014/main" id="{BEF29B01-AC1C-4174-B4F2-3167F02F74B4}"/>
              </a:ext>
            </a:extLst>
          </p:cNvPr>
          <p:cNvSpPr>
            <a:spLocks noGrp="1"/>
          </p:cNvSpPr>
          <p:nvPr>
            <p:ph type="ftr" sz="quarter" idx="11"/>
          </p:nvPr>
        </p:nvSpPr>
        <p:spPr/>
        <p:txBody>
          <a:bodyPr/>
          <a:lstStyle/>
          <a:p>
            <a:endParaRPr lang="de-DE"/>
          </a:p>
        </p:txBody>
      </p:sp>
      <p:sp>
        <p:nvSpPr>
          <p:cNvPr id="7" name="Foliennummernplatzhalter 6">
            <a:extLst>
              <a:ext uri="{FF2B5EF4-FFF2-40B4-BE49-F238E27FC236}">
                <a16:creationId xmlns:a16="http://schemas.microsoft.com/office/drawing/2014/main" id="{DAAF2808-A971-4283-BA7E-2A762B3F4B6A}"/>
              </a:ext>
            </a:extLst>
          </p:cNvPr>
          <p:cNvSpPr>
            <a:spLocks noGrp="1"/>
          </p:cNvSpPr>
          <p:nvPr>
            <p:ph type="sldNum" sz="quarter" idx="12"/>
          </p:nvPr>
        </p:nvSpPr>
        <p:spPr/>
        <p:txBody>
          <a:bodyPr/>
          <a:lstStyle/>
          <a:p>
            <a:fld id="{F1042857-DA7B-438D-976A-2A1643AEE680}" type="slidenum">
              <a:rPr lang="de-DE" smtClean="0"/>
              <a:t>‹Nr.›</a:t>
            </a:fld>
            <a:endParaRPr lang="de-DE"/>
          </a:p>
        </p:txBody>
      </p:sp>
    </p:spTree>
    <p:extLst>
      <p:ext uri="{BB962C8B-B14F-4D97-AF65-F5344CB8AC3E}">
        <p14:creationId xmlns:p14="http://schemas.microsoft.com/office/powerpoint/2010/main" val="374343778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40D21BE-ADE1-4E13-830D-A72A7FFFEB2F}"/>
              </a:ext>
            </a:extLst>
          </p:cNvPr>
          <p:cNvSpPr>
            <a:spLocks noGrp="1"/>
          </p:cNvSpPr>
          <p:nvPr>
            <p:ph type="title"/>
          </p:nvPr>
        </p:nvSpPr>
        <p:spPr>
          <a:xfrm>
            <a:off x="839788" y="457200"/>
            <a:ext cx="3932237" cy="1600200"/>
          </a:xfrm>
        </p:spPr>
        <p:txBody>
          <a:bodyPr anchor="b"/>
          <a:lstStyle>
            <a:lvl1pPr>
              <a:defRPr sz="3200"/>
            </a:lvl1pPr>
          </a:lstStyle>
          <a:p>
            <a:r>
              <a:rPr lang="de-DE"/>
              <a:t>Mastertitelformat bearbeiten</a:t>
            </a:r>
          </a:p>
        </p:txBody>
      </p:sp>
      <p:sp>
        <p:nvSpPr>
          <p:cNvPr id="3" name="Bildplatzhalter 2">
            <a:extLst>
              <a:ext uri="{FF2B5EF4-FFF2-40B4-BE49-F238E27FC236}">
                <a16:creationId xmlns:a16="http://schemas.microsoft.com/office/drawing/2014/main" id="{CA5BC1E8-75B4-482C-A22A-592D561C912C}"/>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de-DE"/>
          </a:p>
        </p:txBody>
      </p:sp>
      <p:sp>
        <p:nvSpPr>
          <p:cNvPr id="4" name="Textplatzhalter 3">
            <a:extLst>
              <a:ext uri="{FF2B5EF4-FFF2-40B4-BE49-F238E27FC236}">
                <a16:creationId xmlns:a16="http://schemas.microsoft.com/office/drawing/2014/main" id="{3EBA8143-566D-448A-B486-31DE69E09F9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a:t>Mastertextformat bearbeiten</a:t>
            </a:r>
          </a:p>
        </p:txBody>
      </p:sp>
      <p:sp>
        <p:nvSpPr>
          <p:cNvPr id="5" name="Datumsplatzhalter 4">
            <a:extLst>
              <a:ext uri="{FF2B5EF4-FFF2-40B4-BE49-F238E27FC236}">
                <a16:creationId xmlns:a16="http://schemas.microsoft.com/office/drawing/2014/main" id="{D6512054-CB83-48FB-842A-E55E3333270D}"/>
              </a:ext>
            </a:extLst>
          </p:cNvPr>
          <p:cNvSpPr>
            <a:spLocks noGrp="1"/>
          </p:cNvSpPr>
          <p:nvPr>
            <p:ph type="dt" sz="half" idx="10"/>
          </p:nvPr>
        </p:nvSpPr>
        <p:spPr/>
        <p:txBody>
          <a:bodyPr/>
          <a:lstStyle/>
          <a:p>
            <a:fld id="{6744F877-2260-45F5-B721-BCA912825195}" type="datetimeFigureOut">
              <a:rPr lang="de-DE" smtClean="0"/>
              <a:t>15.06.2021</a:t>
            </a:fld>
            <a:endParaRPr lang="de-DE"/>
          </a:p>
        </p:txBody>
      </p:sp>
      <p:sp>
        <p:nvSpPr>
          <p:cNvPr id="6" name="Fußzeilenplatzhalter 5">
            <a:extLst>
              <a:ext uri="{FF2B5EF4-FFF2-40B4-BE49-F238E27FC236}">
                <a16:creationId xmlns:a16="http://schemas.microsoft.com/office/drawing/2014/main" id="{49046B32-047E-4A19-823B-124A94166CE2}"/>
              </a:ext>
            </a:extLst>
          </p:cNvPr>
          <p:cNvSpPr>
            <a:spLocks noGrp="1"/>
          </p:cNvSpPr>
          <p:nvPr>
            <p:ph type="ftr" sz="quarter" idx="11"/>
          </p:nvPr>
        </p:nvSpPr>
        <p:spPr/>
        <p:txBody>
          <a:bodyPr/>
          <a:lstStyle/>
          <a:p>
            <a:endParaRPr lang="de-DE"/>
          </a:p>
        </p:txBody>
      </p:sp>
      <p:sp>
        <p:nvSpPr>
          <p:cNvPr id="7" name="Foliennummernplatzhalter 6">
            <a:extLst>
              <a:ext uri="{FF2B5EF4-FFF2-40B4-BE49-F238E27FC236}">
                <a16:creationId xmlns:a16="http://schemas.microsoft.com/office/drawing/2014/main" id="{0E25E1F1-8585-40CC-8D98-38FA8016D73D}"/>
              </a:ext>
            </a:extLst>
          </p:cNvPr>
          <p:cNvSpPr>
            <a:spLocks noGrp="1"/>
          </p:cNvSpPr>
          <p:nvPr>
            <p:ph type="sldNum" sz="quarter" idx="12"/>
          </p:nvPr>
        </p:nvSpPr>
        <p:spPr/>
        <p:txBody>
          <a:bodyPr/>
          <a:lstStyle/>
          <a:p>
            <a:fld id="{F1042857-DA7B-438D-976A-2A1643AEE680}" type="slidenum">
              <a:rPr lang="de-DE" smtClean="0"/>
              <a:t>‹Nr.›</a:t>
            </a:fld>
            <a:endParaRPr lang="de-DE"/>
          </a:p>
        </p:txBody>
      </p:sp>
    </p:spTree>
    <p:extLst>
      <p:ext uri="{BB962C8B-B14F-4D97-AF65-F5344CB8AC3E}">
        <p14:creationId xmlns:p14="http://schemas.microsoft.com/office/powerpoint/2010/main" val="162656390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elplatzhalter 1">
            <a:extLst>
              <a:ext uri="{FF2B5EF4-FFF2-40B4-BE49-F238E27FC236}">
                <a16:creationId xmlns:a16="http://schemas.microsoft.com/office/drawing/2014/main" id="{5BDA7BCF-3D3C-435B-8B7F-F2E17D54884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de-DE"/>
              <a:t>Mastertitelformat bearbeiten</a:t>
            </a:r>
          </a:p>
        </p:txBody>
      </p:sp>
      <p:sp>
        <p:nvSpPr>
          <p:cNvPr id="3" name="Textplatzhalter 2">
            <a:extLst>
              <a:ext uri="{FF2B5EF4-FFF2-40B4-BE49-F238E27FC236}">
                <a16:creationId xmlns:a16="http://schemas.microsoft.com/office/drawing/2014/main" id="{CE0C698A-CB44-41EC-AC2F-6E0EF0A2DE93}"/>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a:extLst>
              <a:ext uri="{FF2B5EF4-FFF2-40B4-BE49-F238E27FC236}">
                <a16:creationId xmlns:a16="http://schemas.microsoft.com/office/drawing/2014/main" id="{B1D6C443-87B1-46DE-B44B-3E74EB935333}"/>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744F877-2260-45F5-B721-BCA912825195}" type="datetimeFigureOut">
              <a:rPr lang="de-DE" smtClean="0"/>
              <a:t>15.06.2021</a:t>
            </a:fld>
            <a:endParaRPr lang="de-DE"/>
          </a:p>
        </p:txBody>
      </p:sp>
      <p:sp>
        <p:nvSpPr>
          <p:cNvPr id="5" name="Fußzeilenplatzhalter 4">
            <a:extLst>
              <a:ext uri="{FF2B5EF4-FFF2-40B4-BE49-F238E27FC236}">
                <a16:creationId xmlns:a16="http://schemas.microsoft.com/office/drawing/2014/main" id="{9D45BEB1-EEC6-4683-B032-465E7DC0B052}"/>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de-DE"/>
          </a:p>
        </p:txBody>
      </p:sp>
      <p:sp>
        <p:nvSpPr>
          <p:cNvPr id="6" name="Foliennummernplatzhalter 5">
            <a:extLst>
              <a:ext uri="{FF2B5EF4-FFF2-40B4-BE49-F238E27FC236}">
                <a16:creationId xmlns:a16="http://schemas.microsoft.com/office/drawing/2014/main" id="{B86F83CC-53F6-4CFE-9DC5-347142C95F96}"/>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1042857-DA7B-438D-976A-2A1643AEE680}" type="slidenum">
              <a:rPr lang="de-DE" smtClean="0"/>
              <a:t>‹Nr.›</a:t>
            </a:fld>
            <a:endParaRPr lang="de-DE"/>
          </a:p>
        </p:txBody>
      </p:sp>
    </p:spTree>
    <p:extLst>
      <p:ext uri="{BB962C8B-B14F-4D97-AF65-F5344CB8AC3E}">
        <p14:creationId xmlns:p14="http://schemas.microsoft.com/office/powerpoint/2010/main" val="246966463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hyperlink" Target="#_Toc37406792"/><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hyperlink" Target="#_Toc37406793"/><Relationship Id="rId2" Type="http://schemas.openxmlformats.org/officeDocument/2006/relationships/hyperlink" Target="#_Toc37406792"/><Relationship Id="rId1" Type="http://schemas.openxmlformats.org/officeDocument/2006/relationships/slideLayout" Target="../slideLayouts/slideLayout7.xml"/><Relationship Id="rId6" Type="http://schemas.openxmlformats.org/officeDocument/2006/relationships/hyperlink" Target="#_Toc37406796"/><Relationship Id="rId5" Type="http://schemas.openxmlformats.org/officeDocument/2006/relationships/hyperlink" Target="#_Toc37406795"/><Relationship Id="rId4" Type="http://schemas.openxmlformats.org/officeDocument/2006/relationships/hyperlink" Target="#_Toc37406794"/></Relationships>
</file>

<file path=ppt/slides/_rels/slide12.xml.rels><?xml version="1.0" encoding="UTF-8" standalone="yes"?>
<Relationships xmlns="http://schemas.openxmlformats.org/package/2006/relationships"><Relationship Id="rId3" Type="http://schemas.openxmlformats.org/officeDocument/2006/relationships/hyperlink" Target="#_Toc37406798"/><Relationship Id="rId2" Type="http://schemas.openxmlformats.org/officeDocument/2006/relationships/hyperlink" Target="#_Toc37406797"/><Relationship Id="rId1" Type="http://schemas.openxmlformats.org/officeDocument/2006/relationships/slideLayout" Target="../slideLayouts/slideLayout7.xml"/><Relationship Id="rId4" Type="http://schemas.openxmlformats.org/officeDocument/2006/relationships/hyperlink" Target="#_Toc37406799"/></Relationships>
</file>

<file path=ppt/slides/_rels/slide13.xml.rels><?xml version="1.0" encoding="UTF-8" standalone="yes"?>
<Relationships xmlns="http://schemas.openxmlformats.org/package/2006/relationships"><Relationship Id="rId3" Type="http://schemas.openxmlformats.org/officeDocument/2006/relationships/hyperlink" Target="#_Toc37406801"/><Relationship Id="rId2" Type="http://schemas.openxmlformats.org/officeDocument/2006/relationships/hyperlink" Target="#_Toc37406800"/><Relationship Id="rId1" Type="http://schemas.openxmlformats.org/officeDocument/2006/relationships/slideLayout" Target="../slideLayouts/slideLayout7.xml"/><Relationship Id="rId5" Type="http://schemas.openxmlformats.org/officeDocument/2006/relationships/hyperlink" Target="#_Toc37406803"/><Relationship Id="rId4" Type="http://schemas.openxmlformats.org/officeDocument/2006/relationships/hyperlink" Target="#_Toc37406802"/></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hyperlink" Target="#_Toc37406805"/><Relationship Id="rId2" Type="http://schemas.openxmlformats.org/officeDocument/2006/relationships/hyperlink" Target="#_Toc37406804"/><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8" Type="http://schemas.openxmlformats.org/officeDocument/2006/relationships/hyperlink" Target="#_Toc37406814"/><Relationship Id="rId3" Type="http://schemas.openxmlformats.org/officeDocument/2006/relationships/hyperlink" Target="#_Toc37406809"/><Relationship Id="rId7" Type="http://schemas.openxmlformats.org/officeDocument/2006/relationships/hyperlink" Target="#_Toc37406813"/><Relationship Id="rId2" Type="http://schemas.openxmlformats.org/officeDocument/2006/relationships/hyperlink" Target="#_Toc37406806"/><Relationship Id="rId1" Type="http://schemas.openxmlformats.org/officeDocument/2006/relationships/slideLayout" Target="../slideLayouts/slideLayout7.xml"/><Relationship Id="rId6" Type="http://schemas.openxmlformats.org/officeDocument/2006/relationships/hyperlink" Target="#_Toc37406812"/><Relationship Id="rId5" Type="http://schemas.openxmlformats.org/officeDocument/2006/relationships/hyperlink" Target="#_Toc37406811"/><Relationship Id="rId4" Type="http://schemas.openxmlformats.org/officeDocument/2006/relationships/hyperlink" Target="#_Toc37406810"/></Relationships>
</file>

<file path=ppt/slides/_rels/slide1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hyperlink" Target="#_Toc37406778"/><Relationship Id="rId2" Type="http://schemas.openxmlformats.org/officeDocument/2006/relationships/hyperlink" Target="#_Toc37406777"/><Relationship Id="rId1" Type="http://schemas.openxmlformats.org/officeDocument/2006/relationships/slideLayout" Target="../slideLayouts/slideLayout7.xml"/><Relationship Id="rId5" Type="http://schemas.openxmlformats.org/officeDocument/2006/relationships/hyperlink" Target="#_Toc37406780"/><Relationship Id="rId4" Type="http://schemas.openxmlformats.org/officeDocument/2006/relationships/hyperlink" Target="#_Toc37406779"/></Relationships>
</file>

<file path=ppt/slides/_rels/slide5.xml.rels><?xml version="1.0" encoding="UTF-8" standalone="yes"?>
<Relationships xmlns="http://schemas.openxmlformats.org/package/2006/relationships"><Relationship Id="rId3" Type="http://schemas.openxmlformats.org/officeDocument/2006/relationships/hyperlink" Target="#_Toc37406782"/><Relationship Id="rId7" Type="http://schemas.openxmlformats.org/officeDocument/2006/relationships/hyperlink" Target="#_Toc37406786"/><Relationship Id="rId2" Type="http://schemas.openxmlformats.org/officeDocument/2006/relationships/hyperlink" Target="#_Toc37406781"/><Relationship Id="rId1" Type="http://schemas.openxmlformats.org/officeDocument/2006/relationships/slideLayout" Target="../slideLayouts/slideLayout7.xml"/><Relationship Id="rId6" Type="http://schemas.openxmlformats.org/officeDocument/2006/relationships/hyperlink" Target="#_Toc37406785"/><Relationship Id="rId5" Type="http://schemas.openxmlformats.org/officeDocument/2006/relationships/hyperlink" Target="#_Toc37406784"/><Relationship Id="rId4" Type="http://schemas.openxmlformats.org/officeDocument/2006/relationships/hyperlink" Target="#_Toc37406783"/></Relationships>
</file>

<file path=ppt/slides/_rels/slide6.xml.rels><?xml version="1.0" encoding="UTF-8" standalone="yes"?>
<Relationships xmlns="http://schemas.openxmlformats.org/package/2006/relationships"><Relationship Id="rId2" Type="http://schemas.openxmlformats.org/officeDocument/2006/relationships/hyperlink" Target="#_Toc37406787"/><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hyperlink" Target="#_Toc37406788"/><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hyperlink" Target="#_Toc37406789"/><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hyperlink" Target="#_Toc37406791"/><Relationship Id="rId2" Type="http://schemas.openxmlformats.org/officeDocument/2006/relationships/hyperlink" Target="#_Toc37406790"/><Relationship Id="rId1" Type="http://schemas.openxmlformats.org/officeDocument/2006/relationships/slideLayout" Target="../slideLayouts/slideLayout7.xml"/><Relationship Id="rId5" Type="http://schemas.openxmlformats.org/officeDocument/2006/relationships/hyperlink" Target="https://de.wikipedia.org/wiki/Allianz_f%C3%BCr_Fortschritt_und_Aufbruch" TargetMode="External"/><Relationship Id="rId4" Type="http://schemas.openxmlformats.org/officeDocument/2006/relationships/hyperlink" Target="https://de.wikipedia.org/wiki/Bernd_Lucke"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2622ED8-6304-4859-9E17-2760FC7D31B5}"/>
              </a:ext>
            </a:extLst>
          </p:cNvPr>
          <p:cNvSpPr>
            <a:spLocks noGrp="1"/>
          </p:cNvSpPr>
          <p:nvPr>
            <p:ph type="ctrTitle"/>
          </p:nvPr>
        </p:nvSpPr>
        <p:spPr>
          <a:xfrm>
            <a:off x="1121328" y="900156"/>
            <a:ext cx="9144000" cy="2387600"/>
          </a:xfrm>
        </p:spPr>
        <p:txBody>
          <a:bodyPr>
            <a:normAutofit/>
          </a:bodyPr>
          <a:lstStyle/>
          <a:p>
            <a:r>
              <a:rPr lang="ar-IQ" sz="3200" b="1" dirty="0">
                <a:solidFill>
                  <a:srgbClr val="000000"/>
                </a:solidFill>
                <a:effectLst/>
                <a:latin typeface="Calibri Light" panose="020F0302020204030204" pitchFamily="34" charset="0"/>
                <a:ea typeface="Times New Roman" panose="02020603050405020304" pitchFamily="18" charset="0"/>
                <a:cs typeface="Times New Roman" panose="02020603050405020304" pitchFamily="18" charset="0"/>
              </a:rPr>
              <a:t>المخاطر الجدية لقطعان اليمين المتطرف والنازية الجديدة </a:t>
            </a:r>
            <a:br>
              <a:rPr lang="de-DE" sz="3200" dirty="0">
                <a:solidFill>
                  <a:srgbClr val="2F5496"/>
                </a:solidFill>
                <a:effectLst/>
                <a:latin typeface="Calibri Light" panose="020F0302020204030204" pitchFamily="34" charset="0"/>
                <a:ea typeface="Times New Roman" panose="02020603050405020304" pitchFamily="18" charset="0"/>
                <a:cs typeface="Times New Roman" panose="02020603050405020304" pitchFamily="18" charset="0"/>
              </a:rPr>
            </a:br>
            <a:r>
              <a:rPr lang="ar-IQ" sz="3200" b="1" dirty="0">
                <a:solidFill>
                  <a:srgbClr val="000000"/>
                </a:solidFill>
                <a:effectLst/>
                <a:latin typeface="Calibri Light" panose="020F0302020204030204" pitchFamily="34" charset="0"/>
                <a:ea typeface="Times New Roman" panose="02020603050405020304" pitchFamily="18" charset="0"/>
                <a:cs typeface="Times New Roman" panose="02020603050405020304" pitchFamily="18" charset="0"/>
              </a:rPr>
              <a:t>في أوروبا: ألمانيا نموذجاً</a:t>
            </a:r>
            <a:br>
              <a:rPr lang="de-DE" sz="3200" dirty="0">
                <a:solidFill>
                  <a:srgbClr val="2F5496"/>
                </a:solidFill>
                <a:effectLst/>
                <a:latin typeface="Calibri Light" panose="020F0302020204030204" pitchFamily="34" charset="0"/>
                <a:ea typeface="Times New Roman" panose="02020603050405020304" pitchFamily="18" charset="0"/>
                <a:cs typeface="Times New Roman" panose="02020603050405020304" pitchFamily="18" charset="0"/>
              </a:rPr>
            </a:br>
            <a:endParaRPr lang="de-DE" sz="3200" dirty="0"/>
          </a:p>
        </p:txBody>
      </p:sp>
      <p:sp>
        <p:nvSpPr>
          <p:cNvPr id="3" name="Untertitel 2">
            <a:extLst>
              <a:ext uri="{FF2B5EF4-FFF2-40B4-BE49-F238E27FC236}">
                <a16:creationId xmlns:a16="http://schemas.microsoft.com/office/drawing/2014/main" id="{1E3C6CCE-7A82-44D1-958F-5B66A5B94FAC}"/>
              </a:ext>
            </a:extLst>
          </p:cNvPr>
          <p:cNvSpPr>
            <a:spLocks noGrp="1"/>
          </p:cNvSpPr>
          <p:nvPr>
            <p:ph type="subTitle" idx="1"/>
          </p:nvPr>
        </p:nvSpPr>
        <p:spPr>
          <a:xfrm>
            <a:off x="1524000" y="3602038"/>
            <a:ext cx="9144000" cy="4183062"/>
          </a:xfrm>
        </p:spPr>
        <p:txBody>
          <a:bodyPr>
            <a:normAutofit/>
          </a:bodyPr>
          <a:lstStyle/>
          <a:p>
            <a:br>
              <a:rPr lang="de-DE" sz="3200" b="1" dirty="0">
                <a:solidFill>
                  <a:srgbClr val="2F5496"/>
                </a:solidFill>
                <a:latin typeface="Calibri Light" panose="020F0302020204030204" pitchFamily="34" charset="0"/>
                <a:ea typeface="Times New Roman" panose="02020603050405020304" pitchFamily="18" charset="0"/>
                <a:cs typeface="Times New Roman" panose="02020603050405020304" pitchFamily="18" charset="0"/>
              </a:rPr>
            </a:br>
            <a:r>
              <a:rPr lang="ar-SA" sz="3200" b="1" dirty="0"/>
              <a:t>العداء للحرية والديمقراطية وحقوق الإنسان </a:t>
            </a:r>
            <a:br>
              <a:rPr lang="ar-SA" sz="3200" b="1" dirty="0"/>
            </a:br>
            <a:r>
              <a:rPr lang="ar-SA" sz="3200" b="1" dirty="0"/>
              <a:t>العداء للأجانب والسامية وضد الأقليات</a:t>
            </a:r>
            <a:endParaRPr lang="de-DE" sz="3200" b="1" dirty="0"/>
          </a:p>
          <a:p>
            <a:r>
              <a:rPr lang="ar-SA" sz="3200" b="1" dirty="0"/>
              <a:t>وممارسة </a:t>
            </a:r>
            <a:r>
              <a:rPr lang="ar-SA" sz="3200" b="1"/>
              <a:t>العنف والكذب  </a:t>
            </a:r>
            <a:br>
              <a:rPr lang="de-DE" sz="3200" b="1" dirty="0"/>
            </a:br>
            <a:endParaRPr lang="de-DE" sz="3200" b="1" dirty="0"/>
          </a:p>
        </p:txBody>
      </p:sp>
    </p:spTree>
    <p:extLst>
      <p:ext uri="{BB962C8B-B14F-4D97-AF65-F5344CB8AC3E}">
        <p14:creationId xmlns:p14="http://schemas.microsoft.com/office/powerpoint/2010/main" val="167480075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C7258353-7BCE-4E74-9E2F-890564F2535F}"/>
              </a:ext>
            </a:extLst>
          </p:cNvPr>
          <p:cNvSpPr>
            <a:spLocks noChangeArrowheads="1"/>
          </p:cNvSpPr>
          <p:nvPr/>
        </p:nvSpPr>
        <p:spPr bwMode="auto">
          <a:xfrm>
            <a:off x="-1184" y="-2956880"/>
            <a:ext cx="12194364" cy="6370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lvl1pPr eaLnBrk="0" fontAlgn="base" hangingPunct="0">
              <a:spcBef>
                <a:spcPct val="0"/>
              </a:spcBef>
              <a:spcAft>
                <a:spcPct val="0"/>
              </a:spcAft>
              <a:tabLst>
                <a:tab pos="5754688" algn="r"/>
              </a:tabLst>
              <a:defRPr>
                <a:solidFill>
                  <a:schemeClr val="tx1"/>
                </a:solidFill>
                <a:latin typeface="Arial" panose="020B0604020202020204" pitchFamily="34" charset="0"/>
              </a:defRPr>
            </a:lvl1pPr>
            <a:lvl2pPr eaLnBrk="0" fontAlgn="base" hangingPunct="0">
              <a:spcBef>
                <a:spcPct val="0"/>
              </a:spcBef>
              <a:spcAft>
                <a:spcPct val="0"/>
              </a:spcAft>
              <a:tabLst>
                <a:tab pos="5754688" algn="r"/>
              </a:tabLst>
              <a:defRPr>
                <a:solidFill>
                  <a:schemeClr val="tx1"/>
                </a:solidFill>
                <a:latin typeface="Arial" panose="020B0604020202020204" pitchFamily="34" charset="0"/>
              </a:defRPr>
            </a:lvl2pPr>
            <a:lvl3pPr eaLnBrk="0" fontAlgn="base" hangingPunct="0">
              <a:spcBef>
                <a:spcPct val="0"/>
              </a:spcBef>
              <a:spcAft>
                <a:spcPct val="0"/>
              </a:spcAft>
              <a:tabLst>
                <a:tab pos="5754688" algn="r"/>
              </a:tabLst>
              <a:defRPr>
                <a:solidFill>
                  <a:schemeClr val="tx1"/>
                </a:solidFill>
                <a:latin typeface="Arial" panose="020B0604020202020204" pitchFamily="34" charset="0"/>
              </a:defRPr>
            </a:lvl3pPr>
            <a:lvl4pPr eaLnBrk="0" fontAlgn="base" hangingPunct="0">
              <a:spcBef>
                <a:spcPct val="0"/>
              </a:spcBef>
              <a:spcAft>
                <a:spcPct val="0"/>
              </a:spcAft>
              <a:tabLst>
                <a:tab pos="5754688" algn="r"/>
              </a:tabLst>
              <a:defRPr>
                <a:solidFill>
                  <a:schemeClr val="tx1"/>
                </a:solidFill>
                <a:latin typeface="Arial" panose="020B0604020202020204" pitchFamily="34" charset="0"/>
              </a:defRPr>
            </a:lvl4pPr>
            <a:lvl5pPr eaLnBrk="0" fontAlgn="base" hangingPunct="0">
              <a:spcBef>
                <a:spcPct val="0"/>
              </a:spcBef>
              <a:spcAft>
                <a:spcPct val="0"/>
              </a:spcAft>
              <a:tabLst>
                <a:tab pos="5754688" algn="r"/>
              </a:tabLst>
              <a:defRPr>
                <a:solidFill>
                  <a:schemeClr val="tx1"/>
                </a:solidFill>
                <a:latin typeface="Arial" panose="020B0604020202020204" pitchFamily="34" charset="0"/>
              </a:defRPr>
            </a:lvl5pPr>
            <a:lvl6pPr eaLnBrk="0" fontAlgn="base" hangingPunct="0">
              <a:spcBef>
                <a:spcPct val="0"/>
              </a:spcBef>
              <a:spcAft>
                <a:spcPct val="0"/>
              </a:spcAft>
              <a:tabLst>
                <a:tab pos="5754688" algn="r"/>
              </a:tabLst>
              <a:defRPr>
                <a:solidFill>
                  <a:schemeClr val="tx1"/>
                </a:solidFill>
                <a:latin typeface="Arial" panose="020B0604020202020204" pitchFamily="34" charset="0"/>
              </a:defRPr>
            </a:lvl6pPr>
            <a:lvl7pPr eaLnBrk="0" fontAlgn="base" hangingPunct="0">
              <a:spcBef>
                <a:spcPct val="0"/>
              </a:spcBef>
              <a:spcAft>
                <a:spcPct val="0"/>
              </a:spcAft>
              <a:tabLst>
                <a:tab pos="5754688" algn="r"/>
              </a:tabLst>
              <a:defRPr>
                <a:solidFill>
                  <a:schemeClr val="tx1"/>
                </a:solidFill>
                <a:latin typeface="Arial" panose="020B0604020202020204" pitchFamily="34" charset="0"/>
              </a:defRPr>
            </a:lvl7pPr>
            <a:lvl8pPr eaLnBrk="0" fontAlgn="base" hangingPunct="0">
              <a:spcBef>
                <a:spcPct val="0"/>
              </a:spcBef>
              <a:spcAft>
                <a:spcPct val="0"/>
              </a:spcAft>
              <a:tabLst>
                <a:tab pos="5754688" algn="r"/>
              </a:tabLst>
              <a:defRPr>
                <a:solidFill>
                  <a:schemeClr val="tx1"/>
                </a:solidFill>
                <a:latin typeface="Arial" panose="020B0604020202020204" pitchFamily="34" charset="0"/>
              </a:defRPr>
            </a:lvl8pPr>
            <a:lvl9pPr eaLnBrk="0" fontAlgn="base" hangingPunct="0">
              <a:spcBef>
                <a:spcPct val="0"/>
              </a:spcBef>
              <a:spcAft>
                <a:spcPct val="0"/>
              </a:spcAft>
              <a:tabLst>
                <a:tab pos="5754688" algn="r"/>
              </a:tabLst>
              <a:defRPr>
                <a:solidFill>
                  <a:schemeClr val="tx1"/>
                </a:solidFill>
                <a:latin typeface="Arial" panose="020B0604020202020204" pitchFamily="34" charset="0"/>
              </a:defRPr>
            </a:lvl9pPr>
          </a:lstStyle>
          <a:p>
            <a:pPr marL="0" marR="0" lvl="0" indent="0" algn="ctr" defTabSz="914400" rtl="1" eaLnBrk="0" fontAlgn="base" latinLnBrk="0" hangingPunct="0">
              <a:lnSpc>
                <a:spcPct val="100000"/>
              </a:lnSpc>
              <a:spcBef>
                <a:spcPct val="0"/>
              </a:spcBef>
              <a:spcAft>
                <a:spcPct val="0"/>
              </a:spcAft>
              <a:buClrTx/>
              <a:buSzTx/>
              <a:buFontTx/>
              <a:buNone/>
              <a:tabLst>
                <a:tab pos="5754688" algn="r"/>
              </a:tabLst>
            </a:pPr>
            <a:r>
              <a:rPr kumimoji="0" lang="ar-IQ" altLang="de-DE" sz="2400" b="1" i="0" u="none" strike="noStrike" cap="none" normalizeH="0" baseline="0" dirty="0">
                <a:ln>
                  <a:noFill/>
                </a:ln>
                <a:solidFill>
                  <a:srgbClr val="000000"/>
                </a:solidFill>
                <a:effectLst/>
                <a:latin typeface="Simplified Arabic" panose="02020603050405020304" pitchFamily="18" charset="-78"/>
                <a:ea typeface="Calibri" panose="020F0502020204030204" pitchFamily="34" charset="0"/>
                <a:cs typeface="Simplified Arabic" panose="02020603050405020304" pitchFamily="18" charset="-78"/>
                <a:hlinkClick r:id="rId2"/>
              </a:rPr>
              <a:t>ثامناً: ما هي الأهداف التي تسعى إليها قوى اليمين المتطرف والنازية الجديدة</a:t>
            </a:r>
            <a:endParaRPr kumimoji="0" lang="ar-SA" altLang="de-DE" sz="2400" b="1" i="0" u="none" strike="noStrike" cap="none" normalizeH="0" baseline="0" dirty="0">
              <a:ln>
                <a:noFill/>
              </a:ln>
              <a:solidFill>
                <a:srgbClr val="000000"/>
              </a:solidFill>
              <a:effectLst/>
              <a:latin typeface="Simplified Arabic" panose="02020603050405020304" pitchFamily="18" charset="-78"/>
              <a:ea typeface="Calibri" panose="020F0502020204030204" pitchFamily="34" charset="0"/>
              <a:cs typeface="Simplified Arabic" panose="02020603050405020304" pitchFamily="18" charset="-78"/>
            </a:endParaRPr>
          </a:p>
          <a:p>
            <a:pPr marL="0" marR="0" lvl="0" indent="0" algn="ctr" defTabSz="914400" rtl="1" eaLnBrk="0" fontAlgn="base" latinLnBrk="0" hangingPunct="0">
              <a:lnSpc>
                <a:spcPct val="100000"/>
              </a:lnSpc>
              <a:spcBef>
                <a:spcPct val="0"/>
              </a:spcBef>
              <a:spcAft>
                <a:spcPct val="0"/>
              </a:spcAft>
              <a:buClrTx/>
              <a:buSzTx/>
              <a:buFontTx/>
              <a:buNone/>
              <a:tabLst>
                <a:tab pos="5754688" algn="r"/>
              </a:tabLst>
            </a:pPr>
            <a:endParaRPr kumimoji="0" lang="ar-SA" altLang="de-DE" sz="2400" b="1" i="0" u="none" strike="noStrike" cap="none" normalizeH="0" baseline="0" dirty="0">
              <a:ln>
                <a:noFill/>
              </a:ln>
              <a:solidFill>
                <a:srgbClr val="000000"/>
              </a:solidFill>
              <a:effectLst/>
              <a:latin typeface="Simplified Arabic" panose="02020603050405020304" pitchFamily="18" charset="-78"/>
              <a:ea typeface="Calibri" panose="020F0502020204030204" pitchFamily="34" charset="0"/>
              <a:cs typeface="Simplified Arabic" panose="02020603050405020304" pitchFamily="18" charset="-78"/>
            </a:endParaRPr>
          </a:p>
          <a:p>
            <a:pPr marL="0" marR="0" lvl="0" indent="0" algn="r" defTabSz="914400" rtl="1" eaLnBrk="0" fontAlgn="base" latinLnBrk="0" hangingPunct="0">
              <a:lnSpc>
                <a:spcPct val="100000"/>
              </a:lnSpc>
              <a:spcBef>
                <a:spcPct val="0"/>
              </a:spcBef>
              <a:spcAft>
                <a:spcPct val="0"/>
              </a:spcAft>
              <a:buClrTx/>
              <a:buSzTx/>
              <a:buFontTx/>
              <a:buNone/>
              <a:tabLst>
                <a:tab pos="5754688" algn="r"/>
              </a:tabLst>
            </a:pPr>
            <a:r>
              <a:rPr lang="ar-SA" altLang="de-DE" sz="2400" b="1" dirty="0">
                <a:solidFill>
                  <a:srgbClr val="000000"/>
                </a:solidFill>
                <a:latin typeface="Simplified Arabic" panose="02020603050405020304" pitchFamily="18" charset="-78"/>
                <a:cs typeface="Simplified Arabic" panose="02020603050405020304" pitchFamily="18" charset="-78"/>
              </a:rPr>
              <a:t>أ: </a:t>
            </a:r>
            <a:r>
              <a:rPr lang="ar-IQ" sz="2400" b="1" dirty="0">
                <a:effectLst/>
                <a:ea typeface="Calibri" panose="020F0502020204030204" pitchFamily="34" charset="0"/>
                <a:cs typeface="Simplified Arabic" panose="02020603050405020304" pitchFamily="18" charset="-78"/>
              </a:rPr>
              <a:t>إقامة دولة نازية جديدة في ألمانيا على غرار الدولة الهتلرية تستند إلى المبادئ والأهداف الأساسية ذاتها التي نادى بها </a:t>
            </a:r>
            <a:endParaRPr lang="ar-SA" sz="2400" b="1" dirty="0">
              <a:effectLst/>
              <a:ea typeface="Calibri" panose="020F0502020204030204" pitchFamily="34" charset="0"/>
              <a:cs typeface="Simplified Arabic" panose="02020603050405020304" pitchFamily="18" charset="-78"/>
            </a:endParaRPr>
          </a:p>
          <a:p>
            <a:pPr marL="0" marR="0" lvl="0" indent="0" algn="r" defTabSz="914400" rtl="1" eaLnBrk="0" fontAlgn="base" latinLnBrk="0" hangingPunct="0">
              <a:lnSpc>
                <a:spcPct val="100000"/>
              </a:lnSpc>
              <a:spcBef>
                <a:spcPct val="0"/>
              </a:spcBef>
              <a:spcAft>
                <a:spcPct val="0"/>
              </a:spcAft>
              <a:buClrTx/>
              <a:buSzTx/>
              <a:buFontTx/>
              <a:buNone/>
              <a:tabLst>
                <a:tab pos="5754688" algn="r"/>
              </a:tabLst>
            </a:pPr>
            <a:r>
              <a:rPr lang="ar-IQ" sz="2400" b="1" dirty="0">
                <a:effectLst/>
                <a:ea typeface="Calibri" panose="020F0502020204030204" pitchFamily="34" charset="0"/>
                <a:cs typeface="Simplified Arabic" panose="02020603050405020304" pitchFamily="18" charset="-78"/>
              </a:rPr>
              <a:t>القوميون العنصريون الألمان الأوائل وما ورد في برامجهم الفكرية والسياسية والاجتماعية قبل وأثناء قيام الرايخ الثالث </a:t>
            </a:r>
            <a:endParaRPr lang="ar-SA" sz="2400" b="1" dirty="0">
              <a:effectLst/>
              <a:ea typeface="Calibri" panose="020F0502020204030204" pitchFamily="34" charset="0"/>
              <a:cs typeface="Simplified Arabic" panose="02020603050405020304" pitchFamily="18" charset="-78"/>
            </a:endParaRPr>
          </a:p>
          <a:p>
            <a:pPr marL="0" marR="0" lvl="0" indent="0" algn="r" defTabSz="914400" rtl="1" eaLnBrk="0" fontAlgn="base" latinLnBrk="0" hangingPunct="0">
              <a:lnSpc>
                <a:spcPct val="100000"/>
              </a:lnSpc>
              <a:spcBef>
                <a:spcPct val="0"/>
              </a:spcBef>
              <a:spcAft>
                <a:spcPct val="0"/>
              </a:spcAft>
              <a:buClrTx/>
              <a:buSzTx/>
              <a:buFontTx/>
              <a:buNone/>
              <a:tabLst>
                <a:tab pos="5754688" algn="r"/>
              </a:tabLst>
            </a:pPr>
            <a:r>
              <a:rPr lang="ar-IQ" sz="2400" b="1" dirty="0">
                <a:effectLst/>
                <a:ea typeface="Calibri" panose="020F0502020204030204" pitchFamily="34" charset="0"/>
                <a:cs typeface="Simplified Arabic" panose="02020603050405020304" pitchFamily="18" charset="-78"/>
              </a:rPr>
              <a:t>وقبل سقوط الدولة الألمانية الهتلرية مع نهاية الحرب العالمية الثانية 1945، والتي يمكن أن يجدها القارئ والقارئة في </a:t>
            </a:r>
            <a:endParaRPr lang="ar-SA" sz="2400" b="1" dirty="0">
              <a:effectLst/>
              <a:ea typeface="Calibri" panose="020F0502020204030204" pitchFamily="34" charset="0"/>
              <a:cs typeface="Simplified Arabic" panose="02020603050405020304" pitchFamily="18" charset="-78"/>
            </a:endParaRPr>
          </a:p>
          <a:p>
            <a:pPr marL="0" marR="0" lvl="0" indent="0" algn="r" defTabSz="914400" rtl="1" eaLnBrk="0" fontAlgn="base" latinLnBrk="0" hangingPunct="0">
              <a:lnSpc>
                <a:spcPct val="100000"/>
              </a:lnSpc>
              <a:spcBef>
                <a:spcPct val="0"/>
              </a:spcBef>
              <a:spcAft>
                <a:spcPct val="0"/>
              </a:spcAft>
              <a:buClrTx/>
              <a:buSzTx/>
              <a:buFontTx/>
              <a:buNone/>
              <a:tabLst>
                <a:tab pos="5754688" algn="r"/>
              </a:tabLst>
            </a:pPr>
            <a:r>
              <a:rPr lang="ar-IQ" sz="2400" b="1" dirty="0">
                <a:effectLst/>
                <a:ea typeface="Calibri" panose="020F0502020204030204" pitchFamily="34" charset="0"/>
                <a:cs typeface="Simplified Arabic" panose="02020603050405020304" pitchFamily="18" charset="-78"/>
              </a:rPr>
              <a:t>كتاب أدولف هتلر "كفاحي"، وفي كتابات جمهرة من فلاسفة وسياسيي العهد الهتلري، منهم على سبيل المثال لا الحصر </a:t>
            </a:r>
            <a:endParaRPr lang="ar-SA" sz="2400" b="1" dirty="0">
              <a:effectLst/>
              <a:ea typeface="Calibri" panose="020F0502020204030204" pitchFamily="34" charset="0"/>
              <a:cs typeface="Simplified Arabic" panose="02020603050405020304" pitchFamily="18" charset="-78"/>
            </a:endParaRPr>
          </a:p>
          <a:p>
            <a:pPr marL="0" marR="0" lvl="0" indent="0" algn="r" defTabSz="914400" rtl="1" eaLnBrk="0" fontAlgn="base" latinLnBrk="0" hangingPunct="0">
              <a:lnSpc>
                <a:spcPct val="100000"/>
              </a:lnSpc>
              <a:spcBef>
                <a:spcPct val="0"/>
              </a:spcBef>
              <a:spcAft>
                <a:spcPct val="0"/>
              </a:spcAft>
              <a:buClrTx/>
              <a:buSzTx/>
              <a:buFontTx/>
              <a:buNone/>
              <a:tabLst>
                <a:tab pos="5754688" algn="r"/>
              </a:tabLst>
            </a:pPr>
            <a:r>
              <a:rPr lang="ar-IQ" sz="2400" b="1" dirty="0">
                <a:effectLst/>
                <a:ea typeface="Calibri" panose="020F0502020204030204" pitchFamily="34" charset="0"/>
                <a:cs typeface="Simplified Arabic" panose="02020603050405020304" pitchFamily="18" charset="-78"/>
              </a:rPr>
              <a:t>الأستاذ الجامعي مارتين </a:t>
            </a:r>
            <a:r>
              <a:rPr lang="ar-IQ" sz="2400" b="1" dirty="0" err="1">
                <a:effectLst/>
                <a:ea typeface="Calibri" panose="020F0502020204030204" pitchFamily="34" charset="0"/>
                <a:cs typeface="Simplified Arabic" panose="02020603050405020304" pitchFamily="18" charset="-78"/>
              </a:rPr>
              <a:t>هايديگر</a:t>
            </a:r>
            <a:r>
              <a:rPr lang="ar-IQ" sz="2400" b="1" dirty="0">
                <a:effectLst/>
                <a:ea typeface="Calibri" panose="020F0502020204030204" pitchFamily="34" charset="0"/>
                <a:cs typeface="Simplified Arabic" panose="02020603050405020304" pitchFamily="18" charset="-78"/>
              </a:rPr>
              <a:t>، وألفريد </a:t>
            </a:r>
            <a:r>
              <a:rPr lang="ar-IQ" sz="2400" b="1" dirty="0" err="1">
                <a:effectLst/>
                <a:ea typeface="Calibri" panose="020F0502020204030204" pitchFamily="34" charset="0"/>
                <a:cs typeface="Simplified Arabic" panose="02020603050405020304" pitchFamily="18" charset="-78"/>
              </a:rPr>
              <a:t>بويملر</a:t>
            </a:r>
            <a:r>
              <a:rPr lang="ar-IQ" sz="2400" b="1" dirty="0">
                <a:effectLst/>
                <a:ea typeface="Calibri" panose="020F0502020204030204" pitchFamily="34" charset="0"/>
                <a:cs typeface="Simplified Arabic" panose="02020603050405020304" pitchFamily="18" charset="-78"/>
              </a:rPr>
              <a:t>، وفيلسوف النازية والسياسي المت</a:t>
            </a:r>
            <a:r>
              <a:rPr lang="ar-SA" sz="2400" b="1" dirty="0">
                <a:effectLst/>
                <a:ea typeface="Calibri" panose="020F0502020204030204" pitchFamily="34" charset="0"/>
                <a:cs typeface="Simplified Arabic" panose="02020603050405020304" pitchFamily="18" charset="-78"/>
              </a:rPr>
              <a:t>شدد</a:t>
            </a:r>
            <a:r>
              <a:rPr lang="ar-IQ" sz="2400" b="1" dirty="0">
                <a:effectLst/>
                <a:ea typeface="Calibri" panose="020F0502020204030204" pitchFamily="34" charset="0"/>
                <a:cs typeface="Simplified Arabic" panose="02020603050405020304" pitchFamily="18" charset="-78"/>
              </a:rPr>
              <a:t> الفريد </a:t>
            </a:r>
            <a:r>
              <a:rPr lang="ar-IQ" sz="2400" b="1" dirty="0" err="1">
                <a:effectLst/>
                <a:ea typeface="Calibri" panose="020F0502020204030204" pitchFamily="34" charset="0"/>
                <a:cs typeface="Simplified Arabic" panose="02020603050405020304" pitchFamily="18" charset="-78"/>
              </a:rPr>
              <a:t>روزينبيرغ</a:t>
            </a:r>
            <a:r>
              <a:rPr lang="ar-IQ" sz="2400" b="1" dirty="0">
                <a:effectLst/>
                <a:ea typeface="Calibri" panose="020F0502020204030204" pitchFamily="34" charset="0"/>
                <a:cs typeface="Simplified Arabic" panose="02020603050405020304" pitchFamily="18" charset="-78"/>
              </a:rPr>
              <a:t>. </a:t>
            </a:r>
            <a:endParaRPr lang="ar-SA" sz="2400" b="1" dirty="0">
              <a:effectLst/>
              <a:ea typeface="Calibri" panose="020F0502020204030204" pitchFamily="34" charset="0"/>
              <a:cs typeface="Simplified Arabic" panose="02020603050405020304" pitchFamily="18" charset="-78"/>
            </a:endParaRPr>
          </a:p>
          <a:p>
            <a:pPr marL="0" marR="0" lvl="0" indent="0" algn="r" defTabSz="914400" rtl="1" eaLnBrk="0" fontAlgn="base" latinLnBrk="0" hangingPunct="0">
              <a:lnSpc>
                <a:spcPct val="100000"/>
              </a:lnSpc>
              <a:spcBef>
                <a:spcPct val="0"/>
              </a:spcBef>
              <a:spcAft>
                <a:spcPct val="0"/>
              </a:spcAft>
              <a:buClrTx/>
              <a:buSzTx/>
              <a:buFontTx/>
              <a:buNone/>
              <a:tabLst>
                <a:tab pos="5754688" algn="r"/>
              </a:tabLst>
            </a:pPr>
            <a:r>
              <a:rPr kumimoji="0" lang="ar-SA" altLang="de-DE" sz="2400" b="1" i="0" u="none" strike="noStrike" cap="none" normalizeH="0" baseline="0" dirty="0">
                <a:ln>
                  <a:noFill/>
                </a:ln>
                <a:solidFill>
                  <a:schemeClr val="tx1"/>
                </a:solidFill>
                <a:cs typeface="Simplified Arabic" panose="02020603050405020304" pitchFamily="18" charset="-78"/>
              </a:rPr>
              <a:t>ب: </a:t>
            </a:r>
            <a:r>
              <a:rPr lang="ar-IQ" sz="2400" b="1" dirty="0">
                <a:effectLst/>
                <a:ea typeface="Calibri" panose="020F0502020204030204" pitchFamily="34" charset="0"/>
                <a:cs typeface="Simplified Arabic" panose="02020603050405020304" pitchFamily="18" charset="-78"/>
              </a:rPr>
              <a:t>وتعتبر الأحزاب والجماعات اليمينية المتطرفة والنازية الجديدة في ألمانيا من أشد الجماعات تمسكاً ودفاعاً عن </a:t>
            </a:r>
            <a:endParaRPr lang="ar-SA" sz="2400" b="1" dirty="0">
              <a:effectLst/>
              <a:ea typeface="Calibri" panose="020F0502020204030204" pitchFamily="34" charset="0"/>
              <a:cs typeface="Simplified Arabic" panose="02020603050405020304" pitchFamily="18" charset="-78"/>
            </a:endParaRPr>
          </a:p>
          <a:p>
            <a:pPr lvl="0" algn="r" rtl="1"/>
            <a:r>
              <a:rPr lang="ar-IQ" sz="2400" b="1" dirty="0">
                <a:effectLst/>
                <a:ea typeface="Calibri" panose="020F0502020204030204" pitchFamily="34" charset="0"/>
                <a:cs typeface="Simplified Arabic" panose="02020603050405020304" pitchFamily="18" charset="-78"/>
              </a:rPr>
              <a:t>الرأسمالية والنهج النيولبرالي والاستغلال ومصادرة الحريات الديمقراطية وحقوق الإنسان</a:t>
            </a:r>
            <a:r>
              <a:rPr lang="ar-IQ" sz="2400" b="1" dirty="0">
                <a:ea typeface="Calibri" panose="020F0502020204030204" pitchFamily="34" charset="0"/>
                <a:cs typeface="Simplified Arabic" panose="02020603050405020304" pitchFamily="18" charset="-78"/>
              </a:rPr>
              <a:t>، وحقوق المرأة على نحو خاص، </a:t>
            </a:r>
            <a:endParaRPr lang="ar-SA" sz="2400" b="1" dirty="0">
              <a:effectLst/>
              <a:ea typeface="Calibri" panose="020F0502020204030204" pitchFamily="34" charset="0"/>
              <a:cs typeface="Simplified Arabic" panose="02020603050405020304" pitchFamily="18" charset="-78"/>
            </a:endParaRPr>
          </a:p>
          <a:p>
            <a:pPr marL="0" marR="0" lvl="0" indent="0" algn="r" defTabSz="914400" rtl="1" eaLnBrk="0" fontAlgn="base" latinLnBrk="0" hangingPunct="0">
              <a:lnSpc>
                <a:spcPct val="100000"/>
              </a:lnSpc>
              <a:spcBef>
                <a:spcPct val="0"/>
              </a:spcBef>
              <a:spcAft>
                <a:spcPct val="0"/>
              </a:spcAft>
              <a:buClrTx/>
              <a:buSzTx/>
              <a:buFontTx/>
              <a:buNone/>
              <a:tabLst>
                <a:tab pos="5754688" algn="r"/>
              </a:tabLst>
            </a:pPr>
            <a:r>
              <a:rPr lang="ar-IQ" sz="2400" b="1" dirty="0">
                <a:effectLst/>
                <a:ea typeface="Calibri" panose="020F0502020204030204" pitchFamily="34" charset="0"/>
                <a:cs typeface="Simplified Arabic" panose="02020603050405020304" pitchFamily="18" charset="-78"/>
              </a:rPr>
              <a:t>وحقوق الشغيلة والنقابات، وهي تؤمن بالفرد القائد وفرض إرادة قائد الحزب النازي الأوحد على الدولة والمجتمع. </a:t>
            </a:r>
            <a:endParaRPr lang="ar-SA" sz="2400" b="1" dirty="0">
              <a:effectLst/>
              <a:ea typeface="Calibri" panose="020F0502020204030204" pitchFamily="34" charset="0"/>
              <a:cs typeface="Simplified Arabic" panose="02020603050405020304" pitchFamily="18" charset="-78"/>
            </a:endParaRPr>
          </a:p>
          <a:p>
            <a:pPr marL="0" marR="0" lvl="0" indent="0" algn="r" defTabSz="914400" rtl="1" eaLnBrk="0" fontAlgn="base" latinLnBrk="0" hangingPunct="0">
              <a:lnSpc>
                <a:spcPct val="100000"/>
              </a:lnSpc>
              <a:spcBef>
                <a:spcPct val="0"/>
              </a:spcBef>
              <a:spcAft>
                <a:spcPct val="0"/>
              </a:spcAft>
              <a:buClrTx/>
              <a:buSzTx/>
              <a:buFontTx/>
              <a:buNone/>
              <a:tabLst>
                <a:tab pos="5754688" algn="r"/>
              </a:tabLst>
            </a:pPr>
            <a:r>
              <a:rPr kumimoji="0" lang="ar-SA" altLang="de-DE" sz="2400" b="1" i="0" u="none" strike="noStrike" cap="none" normalizeH="0" baseline="0" dirty="0">
                <a:ln>
                  <a:noFill/>
                </a:ln>
                <a:solidFill>
                  <a:schemeClr val="tx1"/>
                </a:solidFill>
                <a:cs typeface="Simplified Arabic" panose="02020603050405020304" pitchFamily="18" charset="-78"/>
              </a:rPr>
              <a:t>ت: </a:t>
            </a:r>
            <a:r>
              <a:rPr lang="ar-IQ" sz="2400" b="1" dirty="0">
                <a:effectLst/>
                <a:ea typeface="Calibri" panose="020F0502020204030204" pitchFamily="34" charset="0"/>
                <a:cs typeface="Simplified Arabic" panose="02020603050405020304" pitchFamily="18" charset="-78"/>
              </a:rPr>
              <a:t>وهذه القوى المتطرفة لا تسعى إلى ممارسة التمييز بين الشعوب فحسب، بل إنها تجسد التزامها بأيديولوجية </a:t>
            </a:r>
            <a:endParaRPr lang="ar-SA" sz="2400" b="1" dirty="0">
              <a:effectLst/>
              <a:ea typeface="Calibri" panose="020F0502020204030204" pitchFamily="34" charset="0"/>
              <a:cs typeface="Simplified Arabic" panose="02020603050405020304" pitchFamily="18" charset="-78"/>
            </a:endParaRPr>
          </a:p>
          <a:p>
            <a:pPr lvl="0" algn="r" rtl="1"/>
            <a:r>
              <a:rPr lang="ar-IQ" sz="2400" b="1" dirty="0">
                <a:effectLst/>
                <a:ea typeface="Calibri" panose="020F0502020204030204" pitchFamily="34" charset="0"/>
                <a:cs typeface="Simplified Arabic" panose="02020603050405020304" pitchFamily="18" charset="-78"/>
              </a:rPr>
              <a:t>إمبريالية تسلطية تسعى للهيمنة على البلدان والشعوب </a:t>
            </a:r>
            <a:r>
              <a:rPr lang="ar-IQ" sz="2400" b="1" dirty="0">
                <a:ea typeface="Calibri" panose="020F0502020204030204" pitchFamily="34" charset="0"/>
                <a:cs typeface="Simplified Arabic" panose="02020603050405020304" pitchFamily="18" charset="-78"/>
              </a:rPr>
              <a:t>الأخرى واستغلالها واعتبارها أقل قيمة من الشعب الآري، </a:t>
            </a:r>
            <a:endParaRPr lang="ar-SA" sz="2400" b="1" dirty="0">
              <a:effectLst/>
              <a:ea typeface="Calibri" panose="020F0502020204030204" pitchFamily="34" charset="0"/>
              <a:cs typeface="Simplified Arabic" panose="02020603050405020304" pitchFamily="18" charset="-78"/>
            </a:endParaRPr>
          </a:p>
          <a:p>
            <a:pPr marL="0" marR="0" lvl="0" indent="0" algn="r" defTabSz="914400" rtl="1" eaLnBrk="0" fontAlgn="base" latinLnBrk="0" hangingPunct="0">
              <a:lnSpc>
                <a:spcPct val="100000"/>
              </a:lnSpc>
              <a:spcBef>
                <a:spcPct val="0"/>
              </a:spcBef>
              <a:spcAft>
                <a:spcPct val="0"/>
              </a:spcAft>
              <a:buClrTx/>
              <a:buSzTx/>
              <a:buFontTx/>
              <a:buNone/>
              <a:tabLst>
                <a:tab pos="5754688" algn="r"/>
              </a:tabLst>
            </a:pPr>
            <a:r>
              <a:rPr lang="ar-IQ" sz="2400" b="1" dirty="0">
                <a:effectLst/>
                <a:ea typeface="Calibri" panose="020F0502020204030204" pitchFamily="34" charset="0"/>
                <a:cs typeface="Simplified Arabic" panose="02020603050405020304" pitchFamily="18" charset="-78"/>
              </a:rPr>
              <a:t>وهي تثير الكراهية والأحقاد بين الشعوب وتميل إلى ممارسة العنف والحروب في السيطرة على العالم. </a:t>
            </a:r>
            <a:endParaRPr lang="ar-SA" sz="2400" b="1" dirty="0">
              <a:effectLst/>
              <a:ea typeface="Calibri" panose="020F0502020204030204" pitchFamily="34" charset="0"/>
              <a:cs typeface="Simplified Arabic" panose="02020603050405020304" pitchFamily="18" charset="-78"/>
            </a:endParaRPr>
          </a:p>
          <a:p>
            <a:pPr marL="0" marR="0" lvl="0" indent="0" algn="r" defTabSz="914400" rtl="1" eaLnBrk="0" fontAlgn="base" latinLnBrk="0" hangingPunct="0">
              <a:lnSpc>
                <a:spcPct val="100000"/>
              </a:lnSpc>
              <a:spcBef>
                <a:spcPct val="0"/>
              </a:spcBef>
              <a:spcAft>
                <a:spcPct val="0"/>
              </a:spcAft>
              <a:buClrTx/>
              <a:buSzTx/>
              <a:buFontTx/>
              <a:buNone/>
              <a:tabLst>
                <a:tab pos="5754688" algn="r"/>
              </a:tabLst>
            </a:pPr>
            <a:r>
              <a:rPr kumimoji="0" lang="ar-SA" altLang="de-DE" sz="2400" b="1" i="0" u="none" strike="noStrike" cap="none" normalizeH="0" baseline="0" dirty="0">
                <a:ln>
                  <a:noFill/>
                </a:ln>
                <a:solidFill>
                  <a:schemeClr val="tx1"/>
                </a:solidFill>
                <a:cs typeface="Simplified Arabic" panose="02020603050405020304" pitchFamily="18" charset="-78"/>
              </a:rPr>
              <a:t>ث: </a:t>
            </a:r>
            <a:r>
              <a:rPr lang="ar-IQ" sz="2400" b="1" dirty="0">
                <a:effectLst/>
                <a:ea typeface="Calibri" panose="020F0502020204030204" pitchFamily="34" charset="0"/>
                <a:cs typeface="Simplified Arabic" panose="02020603050405020304" pitchFamily="18" charset="-78"/>
              </a:rPr>
              <a:t>كما أصبحت قوى معينة بذاتها هي الهدف الذي توجهت صوبه نيران قوى اليمين المتطرف والنازية الجديدة. </a:t>
            </a:r>
            <a:endParaRPr lang="ar-SA" sz="2400" b="1" dirty="0">
              <a:effectLst/>
              <a:ea typeface="Calibri" panose="020F0502020204030204" pitchFamily="34" charset="0"/>
              <a:cs typeface="Simplified Arabic" panose="02020603050405020304" pitchFamily="18" charset="-78"/>
            </a:endParaRPr>
          </a:p>
          <a:p>
            <a:pPr lvl="0" algn="r" rtl="1"/>
            <a:r>
              <a:rPr lang="ar-IQ" sz="2400" b="1" dirty="0">
                <a:effectLst/>
                <a:ea typeface="Calibri" panose="020F0502020204030204" pitchFamily="34" charset="0"/>
                <a:cs typeface="Simplified Arabic" panose="02020603050405020304" pitchFamily="18" charset="-78"/>
              </a:rPr>
              <a:t>ففي أجواء انتعاش السياسات اليمينية في البلاد، وفرت الأحزاب الحاكمة الأرضية </a:t>
            </a:r>
            <a:r>
              <a:rPr lang="ar-IQ" sz="2400" b="1" dirty="0">
                <a:ea typeface="Calibri" panose="020F0502020204030204" pitchFamily="34" charset="0"/>
                <a:cs typeface="Simplified Arabic" panose="02020603050405020304" pitchFamily="18" charset="-78"/>
              </a:rPr>
              <a:t>الصالحة لشن حملات ظالمة </a:t>
            </a:r>
            <a:endParaRPr lang="ar-SA" sz="2400" b="1" dirty="0">
              <a:effectLst/>
              <a:ea typeface="Calibri" panose="020F0502020204030204" pitchFamily="34" charset="0"/>
              <a:cs typeface="Simplified Arabic" panose="02020603050405020304" pitchFamily="18" charset="-78"/>
            </a:endParaRPr>
          </a:p>
          <a:p>
            <a:pPr marL="0" marR="0" lvl="0" indent="0" algn="r" defTabSz="914400" rtl="1" eaLnBrk="0" fontAlgn="base" latinLnBrk="0" hangingPunct="0">
              <a:lnSpc>
                <a:spcPct val="100000"/>
              </a:lnSpc>
              <a:spcBef>
                <a:spcPct val="0"/>
              </a:spcBef>
              <a:spcAft>
                <a:spcPct val="0"/>
              </a:spcAft>
              <a:buClrTx/>
              <a:buSzTx/>
              <a:buFontTx/>
              <a:buNone/>
              <a:tabLst>
                <a:tab pos="5754688" algn="r"/>
              </a:tabLst>
            </a:pPr>
            <a:r>
              <a:rPr lang="ar-IQ" sz="2400" b="1" dirty="0">
                <a:effectLst/>
                <a:ea typeface="Calibri" panose="020F0502020204030204" pitchFamily="34" charset="0"/>
                <a:cs typeface="Simplified Arabic" panose="02020603050405020304" pitchFamily="18" charset="-78"/>
              </a:rPr>
              <a:t>وهستيرية ضد الأجانب والمهاجرين واللاجئين، ضد المسلمين، إضافة إلى معاداة السامية (اليهود) علناً وبشكل مستتر.</a:t>
            </a:r>
            <a:endParaRPr lang="ar-SA" sz="2400" b="1" dirty="0">
              <a:effectLst/>
              <a:ea typeface="Calibri" panose="020F0502020204030204" pitchFamily="34" charset="0"/>
              <a:cs typeface="Simplified Arabic" panose="02020603050405020304" pitchFamily="18" charset="-78"/>
            </a:endParaRPr>
          </a:p>
          <a:p>
            <a:pPr marL="0" marR="0" lvl="0" indent="0" algn="r" defTabSz="914400" rtl="1" eaLnBrk="0" fontAlgn="base" latinLnBrk="0" hangingPunct="0">
              <a:lnSpc>
                <a:spcPct val="100000"/>
              </a:lnSpc>
              <a:spcBef>
                <a:spcPct val="0"/>
              </a:spcBef>
              <a:spcAft>
                <a:spcPct val="0"/>
              </a:spcAft>
              <a:buClrTx/>
              <a:buSzTx/>
              <a:buFontTx/>
              <a:buNone/>
              <a:tabLst>
                <a:tab pos="5754688" algn="r"/>
              </a:tabLst>
            </a:pPr>
            <a:r>
              <a:rPr kumimoji="0" lang="ar-SA" altLang="de-DE" sz="2400" b="1" i="0" u="none" strike="noStrike" cap="none" normalizeH="0" baseline="0" dirty="0">
                <a:ln>
                  <a:noFill/>
                </a:ln>
                <a:solidFill>
                  <a:schemeClr val="tx1"/>
                </a:solidFill>
                <a:cs typeface="Simplified Arabic" panose="02020603050405020304" pitchFamily="18" charset="-78"/>
              </a:rPr>
              <a:t>ج: ضد الاتحاد الأوروبي واليورو </a:t>
            </a:r>
            <a:endParaRPr kumimoji="0" lang="ar-IQ" altLang="de-DE" sz="2400" b="0" i="0" u="none" strike="noStrike" cap="none" normalizeH="0" baseline="0" dirty="0">
              <a:ln>
                <a:noFill/>
              </a:ln>
              <a:solidFill>
                <a:schemeClr val="tx1"/>
              </a:solidFill>
              <a:effectLst/>
              <a:cs typeface="Arial" panose="020B0604020202020204" pitchFamily="34" charset="0"/>
            </a:endParaRPr>
          </a:p>
        </p:txBody>
      </p:sp>
    </p:spTree>
    <p:extLst>
      <p:ext uri="{BB962C8B-B14F-4D97-AF65-F5344CB8AC3E}">
        <p14:creationId xmlns:p14="http://schemas.microsoft.com/office/powerpoint/2010/main" val="15427017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B482500F-3D59-4649-B1A0-4CD609D2C1DE}"/>
              </a:ext>
            </a:extLst>
          </p:cNvPr>
          <p:cNvSpPr>
            <a:spLocks noChangeArrowheads="1"/>
          </p:cNvSpPr>
          <p:nvPr/>
        </p:nvSpPr>
        <p:spPr bwMode="auto">
          <a:xfrm>
            <a:off x="6003634" y="-94565"/>
            <a:ext cx="184731"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lvl1pPr eaLnBrk="0" fontAlgn="base" hangingPunct="0">
              <a:spcBef>
                <a:spcPct val="0"/>
              </a:spcBef>
              <a:spcAft>
                <a:spcPct val="0"/>
              </a:spcAft>
              <a:tabLst>
                <a:tab pos="5754688" algn="r"/>
              </a:tabLst>
              <a:defRPr>
                <a:solidFill>
                  <a:schemeClr val="tx1"/>
                </a:solidFill>
                <a:latin typeface="Arial" panose="020B0604020202020204" pitchFamily="34" charset="0"/>
              </a:defRPr>
            </a:lvl1pPr>
            <a:lvl2pPr eaLnBrk="0" fontAlgn="base" hangingPunct="0">
              <a:spcBef>
                <a:spcPct val="0"/>
              </a:spcBef>
              <a:spcAft>
                <a:spcPct val="0"/>
              </a:spcAft>
              <a:tabLst>
                <a:tab pos="5754688" algn="r"/>
              </a:tabLst>
              <a:defRPr>
                <a:solidFill>
                  <a:schemeClr val="tx1"/>
                </a:solidFill>
                <a:latin typeface="Arial" panose="020B0604020202020204" pitchFamily="34" charset="0"/>
              </a:defRPr>
            </a:lvl2pPr>
            <a:lvl3pPr eaLnBrk="0" fontAlgn="base" hangingPunct="0">
              <a:spcBef>
                <a:spcPct val="0"/>
              </a:spcBef>
              <a:spcAft>
                <a:spcPct val="0"/>
              </a:spcAft>
              <a:tabLst>
                <a:tab pos="5754688" algn="r"/>
              </a:tabLst>
              <a:defRPr>
                <a:solidFill>
                  <a:schemeClr val="tx1"/>
                </a:solidFill>
                <a:latin typeface="Arial" panose="020B0604020202020204" pitchFamily="34" charset="0"/>
              </a:defRPr>
            </a:lvl3pPr>
            <a:lvl4pPr eaLnBrk="0" fontAlgn="base" hangingPunct="0">
              <a:spcBef>
                <a:spcPct val="0"/>
              </a:spcBef>
              <a:spcAft>
                <a:spcPct val="0"/>
              </a:spcAft>
              <a:tabLst>
                <a:tab pos="5754688" algn="r"/>
              </a:tabLst>
              <a:defRPr>
                <a:solidFill>
                  <a:schemeClr val="tx1"/>
                </a:solidFill>
                <a:latin typeface="Arial" panose="020B0604020202020204" pitchFamily="34" charset="0"/>
              </a:defRPr>
            </a:lvl4pPr>
            <a:lvl5pPr eaLnBrk="0" fontAlgn="base" hangingPunct="0">
              <a:spcBef>
                <a:spcPct val="0"/>
              </a:spcBef>
              <a:spcAft>
                <a:spcPct val="0"/>
              </a:spcAft>
              <a:tabLst>
                <a:tab pos="5754688" algn="r"/>
              </a:tabLst>
              <a:defRPr>
                <a:solidFill>
                  <a:schemeClr val="tx1"/>
                </a:solidFill>
                <a:latin typeface="Arial" panose="020B0604020202020204" pitchFamily="34" charset="0"/>
              </a:defRPr>
            </a:lvl5pPr>
            <a:lvl6pPr eaLnBrk="0" fontAlgn="base" hangingPunct="0">
              <a:spcBef>
                <a:spcPct val="0"/>
              </a:spcBef>
              <a:spcAft>
                <a:spcPct val="0"/>
              </a:spcAft>
              <a:tabLst>
                <a:tab pos="5754688" algn="r"/>
              </a:tabLst>
              <a:defRPr>
                <a:solidFill>
                  <a:schemeClr val="tx1"/>
                </a:solidFill>
                <a:latin typeface="Arial" panose="020B0604020202020204" pitchFamily="34" charset="0"/>
              </a:defRPr>
            </a:lvl6pPr>
            <a:lvl7pPr eaLnBrk="0" fontAlgn="base" hangingPunct="0">
              <a:spcBef>
                <a:spcPct val="0"/>
              </a:spcBef>
              <a:spcAft>
                <a:spcPct val="0"/>
              </a:spcAft>
              <a:tabLst>
                <a:tab pos="5754688" algn="r"/>
              </a:tabLst>
              <a:defRPr>
                <a:solidFill>
                  <a:schemeClr val="tx1"/>
                </a:solidFill>
                <a:latin typeface="Arial" panose="020B0604020202020204" pitchFamily="34" charset="0"/>
              </a:defRPr>
            </a:lvl7pPr>
            <a:lvl8pPr eaLnBrk="0" fontAlgn="base" hangingPunct="0">
              <a:spcBef>
                <a:spcPct val="0"/>
              </a:spcBef>
              <a:spcAft>
                <a:spcPct val="0"/>
              </a:spcAft>
              <a:tabLst>
                <a:tab pos="5754688" algn="r"/>
              </a:tabLst>
              <a:defRPr>
                <a:solidFill>
                  <a:schemeClr val="tx1"/>
                </a:solidFill>
                <a:latin typeface="Arial" panose="020B0604020202020204" pitchFamily="34" charset="0"/>
              </a:defRPr>
            </a:lvl8pPr>
            <a:lvl9pPr eaLnBrk="0" fontAlgn="base" hangingPunct="0">
              <a:spcBef>
                <a:spcPct val="0"/>
              </a:spcBef>
              <a:spcAft>
                <a:spcPct val="0"/>
              </a:spcAft>
              <a:tabLst>
                <a:tab pos="5754688" algn="r"/>
              </a:tabLst>
              <a:defRPr>
                <a:solidFill>
                  <a:schemeClr val="tx1"/>
                </a:solidFill>
                <a:latin typeface="Arial" panose="020B0604020202020204" pitchFamily="34" charset="0"/>
              </a:defRPr>
            </a:lvl9pPr>
          </a:lstStyle>
          <a:p>
            <a:pPr marL="0" marR="0" lvl="0" indent="0" algn="ctr" defTabSz="914400" rtl="1" eaLnBrk="0" fontAlgn="base" latinLnBrk="0" hangingPunct="0">
              <a:lnSpc>
                <a:spcPct val="100000"/>
              </a:lnSpc>
              <a:spcBef>
                <a:spcPct val="0"/>
              </a:spcBef>
              <a:spcAft>
                <a:spcPct val="0"/>
              </a:spcAft>
              <a:buClrTx/>
              <a:buSzTx/>
              <a:buFontTx/>
              <a:buNone/>
              <a:tabLst>
                <a:tab pos="5754688" algn="r"/>
              </a:tabLst>
            </a:pPr>
            <a:endParaRPr lang="de-DE" altLang="de-DE" b="1" dirty="0">
              <a:solidFill>
                <a:srgbClr val="000000"/>
              </a:solidFill>
              <a:latin typeface="Simplified Arabic" panose="02020603050405020304" pitchFamily="18" charset="-78"/>
              <a:cs typeface="Simplified Arabic" panose="02020603050405020304" pitchFamily="18" charset="-78"/>
            </a:endParaRPr>
          </a:p>
          <a:p>
            <a:pPr marL="0" marR="0" lvl="0" indent="0" algn="ctr" defTabSz="914400" rtl="1" eaLnBrk="0" fontAlgn="base" latinLnBrk="0" hangingPunct="0">
              <a:lnSpc>
                <a:spcPct val="100000"/>
              </a:lnSpc>
              <a:spcBef>
                <a:spcPct val="0"/>
              </a:spcBef>
              <a:spcAft>
                <a:spcPct val="0"/>
              </a:spcAft>
              <a:buClrTx/>
              <a:buSzTx/>
              <a:buFontTx/>
              <a:buNone/>
              <a:tabLst>
                <a:tab pos="5754688" algn="r"/>
              </a:tabLst>
            </a:pPr>
            <a:endParaRPr kumimoji="0" lang="ar-IQ" altLang="de-DE" b="0" i="0" u="none" strike="noStrike" cap="none" normalizeH="0" baseline="0" dirty="0">
              <a:ln>
                <a:noFill/>
              </a:ln>
              <a:solidFill>
                <a:schemeClr val="tx1"/>
              </a:solidFill>
              <a:effectLst/>
              <a:cs typeface="Arial" panose="020B0604020202020204" pitchFamily="34" charset="0"/>
            </a:endParaRPr>
          </a:p>
        </p:txBody>
      </p:sp>
      <p:sp>
        <p:nvSpPr>
          <p:cNvPr id="4" name="Rectangle 3">
            <a:extLst>
              <a:ext uri="{FF2B5EF4-FFF2-40B4-BE49-F238E27FC236}">
                <a16:creationId xmlns:a16="http://schemas.microsoft.com/office/drawing/2014/main" id="{37CDEE18-EA18-4E14-B8AD-EBB4B2F795FD}"/>
              </a:ext>
            </a:extLst>
          </p:cNvPr>
          <p:cNvSpPr>
            <a:spLocks noChangeArrowheads="1"/>
          </p:cNvSpPr>
          <p:nvPr/>
        </p:nvSpPr>
        <p:spPr bwMode="auto">
          <a:xfrm>
            <a:off x="1610686" y="-5443818"/>
            <a:ext cx="7197754" cy="113448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tabLst>
                <a:tab pos="3378200" algn="r"/>
                <a:tab pos="5754688" algn="r"/>
              </a:tabLst>
              <a:defRPr>
                <a:solidFill>
                  <a:schemeClr val="tx1"/>
                </a:solidFill>
                <a:latin typeface="Arial" panose="020B0604020202020204" pitchFamily="34" charset="0"/>
              </a:defRPr>
            </a:lvl1pPr>
            <a:lvl2pPr eaLnBrk="0" fontAlgn="base" hangingPunct="0">
              <a:spcBef>
                <a:spcPct val="0"/>
              </a:spcBef>
              <a:spcAft>
                <a:spcPct val="0"/>
              </a:spcAft>
              <a:tabLst>
                <a:tab pos="3378200" algn="r"/>
                <a:tab pos="5754688" algn="r"/>
              </a:tabLst>
              <a:defRPr>
                <a:solidFill>
                  <a:schemeClr val="tx1"/>
                </a:solidFill>
                <a:latin typeface="Arial" panose="020B0604020202020204" pitchFamily="34" charset="0"/>
              </a:defRPr>
            </a:lvl2pPr>
            <a:lvl3pPr eaLnBrk="0" fontAlgn="base" hangingPunct="0">
              <a:spcBef>
                <a:spcPct val="0"/>
              </a:spcBef>
              <a:spcAft>
                <a:spcPct val="0"/>
              </a:spcAft>
              <a:tabLst>
                <a:tab pos="3378200" algn="r"/>
                <a:tab pos="5754688" algn="r"/>
              </a:tabLst>
              <a:defRPr>
                <a:solidFill>
                  <a:schemeClr val="tx1"/>
                </a:solidFill>
                <a:latin typeface="Arial" panose="020B0604020202020204" pitchFamily="34" charset="0"/>
              </a:defRPr>
            </a:lvl3pPr>
            <a:lvl4pPr eaLnBrk="0" fontAlgn="base" hangingPunct="0">
              <a:spcBef>
                <a:spcPct val="0"/>
              </a:spcBef>
              <a:spcAft>
                <a:spcPct val="0"/>
              </a:spcAft>
              <a:tabLst>
                <a:tab pos="3378200" algn="r"/>
                <a:tab pos="5754688" algn="r"/>
              </a:tabLst>
              <a:defRPr>
                <a:solidFill>
                  <a:schemeClr val="tx1"/>
                </a:solidFill>
                <a:latin typeface="Arial" panose="020B0604020202020204" pitchFamily="34" charset="0"/>
              </a:defRPr>
            </a:lvl4pPr>
            <a:lvl5pPr eaLnBrk="0" fontAlgn="base" hangingPunct="0">
              <a:spcBef>
                <a:spcPct val="0"/>
              </a:spcBef>
              <a:spcAft>
                <a:spcPct val="0"/>
              </a:spcAft>
              <a:tabLst>
                <a:tab pos="3378200" algn="r"/>
                <a:tab pos="5754688" algn="r"/>
              </a:tabLst>
              <a:defRPr>
                <a:solidFill>
                  <a:schemeClr val="tx1"/>
                </a:solidFill>
                <a:latin typeface="Arial" panose="020B0604020202020204" pitchFamily="34" charset="0"/>
              </a:defRPr>
            </a:lvl5pPr>
            <a:lvl6pPr eaLnBrk="0" fontAlgn="base" hangingPunct="0">
              <a:spcBef>
                <a:spcPct val="0"/>
              </a:spcBef>
              <a:spcAft>
                <a:spcPct val="0"/>
              </a:spcAft>
              <a:tabLst>
                <a:tab pos="3378200" algn="r"/>
                <a:tab pos="5754688" algn="r"/>
              </a:tabLst>
              <a:defRPr>
                <a:solidFill>
                  <a:schemeClr val="tx1"/>
                </a:solidFill>
                <a:latin typeface="Arial" panose="020B0604020202020204" pitchFamily="34" charset="0"/>
              </a:defRPr>
            </a:lvl6pPr>
            <a:lvl7pPr eaLnBrk="0" fontAlgn="base" hangingPunct="0">
              <a:spcBef>
                <a:spcPct val="0"/>
              </a:spcBef>
              <a:spcAft>
                <a:spcPct val="0"/>
              </a:spcAft>
              <a:tabLst>
                <a:tab pos="3378200" algn="r"/>
                <a:tab pos="5754688" algn="r"/>
              </a:tabLst>
              <a:defRPr>
                <a:solidFill>
                  <a:schemeClr val="tx1"/>
                </a:solidFill>
                <a:latin typeface="Arial" panose="020B0604020202020204" pitchFamily="34" charset="0"/>
              </a:defRPr>
            </a:lvl7pPr>
            <a:lvl8pPr eaLnBrk="0" fontAlgn="base" hangingPunct="0">
              <a:spcBef>
                <a:spcPct val="0"/>
              </a:spcBef>
              <a:spcAft>
                <a:spcPct val="0"/>
              </a:spcAft>
              <a:tabLst>
                <a:tab pos="3378200" algn="r"/>
                <a:tab pos="5754688" algn="r"/>
              </a:tabLst>
              <a:defRPr>
                <a:solidFill>
                  <a:schemeClr val="tx1"/>
                </a:solidFill>
                <a:latin typeface="Arial" panose="020B0604020202020204" pitchFamily="34" charset="0"/>
              </a:defRPr>
            </a:lvl8pPr>
            <a:lvl9pPr eaLnBrk="0" fontAlgn="base" hangingPunct="0">
              <a:spcBef>
                <a:spcPct val="0"/>
              </a:spcBef>
              <a:spcAft>
                <a:spcPct val="0"/>
              </a:spcAft>
              <a:tabLst>
                <a:tab pos="3378200" algn="r"/>
                <a:tab pos="5754688" algn="r"/>
              </a:tabLst>
              <a:defRPr>
                <a:solidFill>
                  <a:schemeClr val="tx1"/>
                </a:solidFill>
                <a:latin typeface="Arial" panose="020B0604020202020204" pitchFamily="34" charset="0"/>
              </a:defRPr>
            </a:lvl9pPr>
          </a:lstStyle>
          <a:p>
            <a:pPr marL="0" marR="0" lvl="0" indent="0" algn="l" defTabSz="914400" rtl="1" eaLnBrk="0" fontAlgn="base" latinLnBrk="0" hangingPunct="0">
              <a:lnSpc>
                <a:spcPct val="100000"/>
              </a:lnSpc>
              <a:spcBef>
                <a:spcPct val="0"/>
              </a:spcBef>
              <a:spcAft>
                <a:spcPct val="0"/>
              </a:spcAft>
              <a:buClrTx/>
              <a:buSzTx/>
              <a:buFontTx/>
              <a:buNone/>
              <a:tabLst>
                <a:tab pos="3378200" algn="r"/>
                <a:tab pos="5754688" algn="r"/>
              </a:tabLst>
            </a:pPr>
            <a:endParaRPr kumimoji="0" lang="ar-SA" altLang="de-DE" sz="2400" b="1" i="0" u="none" strike="noStrike" cap="none" normalizeH="0" baseline="0" dirty="0">
              <a:ln>
                <a:noFill/>
              </a:ln>
              <a:solidFill>
                <a:srgbClr val="000000"/>
              </a:solidFill>
              <a:effectLst/>
              <a:latin typeface="Simplified Arabic" panose="02020603050405020304" pitchFamily="18" charset="-78"/>
              <a:ea typeface="Calibri" panose="020F0502020204030204" pitchFamily="34" charset="0"/>
              <a:cs typeface="Simplified Arabic" panose="02020603050405020304" pitchFamily="18" charset="-78"/>
              <a:hlinkClick r:id="rId2"/>
            </a:endParaRPr>
          </a:p>
          <a:p>
            <a:pPr marL="0" marR="0" lvl="0" indent="0" algn="ctr" defTabSz="914400" rtl="1" eaLnBrk="0" fontAlgn="base" latinLnBrk="0" hangingPunct="0">
              <a:lnSpc>
                <a:spcPct val="100000"/>
              </a:lnSpc>
              <a:spcBef>
                <a:spcPct val="0"/>
              </a:spcBef>
              <a:spcAft>
                <a:spcPct val="0"/>
              </a:spcAft>
              <a:buClrTx/>
              <a:buSzTx/>
              <a:buFontTx/>
              <a:buNone/>
              <a:tabLst>
                <a:tab pos="3378200" algn="r"/>
                <a:tab pos="5754688" algn="r"/>
              </a:tabLst>
            </a:pPr>
            <a:r>
              <a:rPr kumimoji="0" lang="ar-IQ" altLang="de-DE" sz="2400" b="1" i="0" u="none" strike="noStrike" cap="none" normalizeH="0" baseline="0" dirty="0">
                <a:ln>
                  <a:noFill/>
                </a:ln>
                <a:solidFill>
                  <a:srgbClr val="000000"/>
                </a:solidFill>
                <a:effectLst/>
                <a:latin typeface="Simplified Arabic" panose="02020603050405020304" pitchFamily="18" charset="-78"/>
                <a:ea typeface="Calibri" panose="020F0502020204030204" pitchFamily="34" charset="0"/>
                <a:cs typeface="Simplified Arabic" panose="02020603050405020304" pitchFamily="18" charset="-78"/>
                <a:hlinkClick r:id="rId3"/>
              </a:rPr>
              <a:t>تاسعاً: أساليب وأدوات عمل قوى اليمين المتطرفة والنازية الجديدة</a:t>
            </a:r>
            <a:endParaRPr kumimoji="0" lang="de-DE" altLang="de-DE" sz="2400" b="1" i="0" u="none" strike="noStrike" cap="none" normalizeH="0" baseline="0" dirty="0">
              <a:ln>
                <a:noFill/>
              </a:ln>
              <a:solidFill>
                <a:schemeClr val="tx1"/>
              </a:solidFill>
              <a:effectLst/>
            </a:endParaRPr>
          </a:p>
          <a:p>
            <a:pPr marL="0" marR="0" lvl="0" indent="0" algn="ctr" defTabSz="914400" rtl="1" eaLnBrk="0" fontAlgn="base" latinLnBrk="0" hangingPunct="0">
              <a:lnSpc>
                <a:spcPct val="100000"/>
              </a:lnSpc>
              <a:spcBef>
                <a:spcPct val="0"/>
              </a:spcBef>
              <a:spcAft>
                <a:spcPct val="0"/>
              </a:spcAft>
              <a:buClrTx/>
              <a:buSzTx/>
              <a:buFontTx/>
              <a:buNone/>
              <a:tabLst>
                <a:tab pos="3378200" algn="r"/>
                <a:tab pos="5754688" algn="r"/>
              </a:tabLst>
            </a:pPr>
            <a:r>
              <a:rPr kumimoji="0" lang="ar-IQ" altLang="de-DE" sz="2400" b="1" i="0" u="none" strike="noStrike" cap="none" normalizeH="0" baseline="0" dirty="0">
                <a:ln>
                  <a:noFill/>
                </a:ln>
                <a:solidFill>
                  <a:srgbClr val="000000"/>
                </a:solidFill>
                <a:effectLst/>
                <a:latin typeface="Simplified Arabic" panose="02020603050405020304" pitchFamily="18" charset="-78"/>
                <a:ea typeface="Calibri" panose="020F0502020204030204" pitchFamily="34" charset="0"/>
                <a:cs typeface="Simplified Arabic" panose="02020603050405020304" pitchFamily="18" charset="-78"/>
                <a:hlinkClick r:id="rId4"/>
              </a:rPr>
              <a:t>1)الرموز المستخدمة</a:t>
            </a:r>
            <a:endParaRPr kumimoji="0" lang="de-DE" altLang="de-DE" sz="2400" b="1" i="0" u="none" strike="noStrike" cap="none" normalizeH="0" baseline="0" dirty="0">
              <a:ln>
                <a:noFill/>
              </a:ln>
              <a:solidFill>
                <a:schemeClr val="tx1"/>
              </a:solidFill>
              <a:effectLst/>
            </a:endParaRPr>
          </a:p>
          <a:p>
            <a:pPr marL="0" marR="0" lvl="0" indent="0" algn="ctr" defTabSz="914400" rtl="1" eaLnBrk="0" fontAlgn="base" latinLnBrk="0" hangingPunct="0">
              <a:lnSpc>
                <a:spcPct val="100000"/>
              </a:lnSpc>
              <a:spcBef>
                <a:spcPct val="0"/>
              </a:spcBef>
              <a:spcAft>
                <a:spcPct val="0"/>
              </a:spcAft>
              <a:buClrTx/>
              <a:buSzTx/>
              <a:buFontTx/>
              <a:buNone/>
              <a:tabLst>
                <a:tab pos="3378200" algn="r"/>
                <a:tab pos="5754688" algn="r"/>
              </a:tabLst>
            </a:pPr>
            <a:r>
              <a:rPr kumimoji="0" lang="ar-IQ" altLang="de-DE" sz="2400" b="1" i="0" u="none" strike="noStrike" cap="none" normalizeH="0" baseline="0" dirty="0">
                <a:ln>
                  <a:noFill/>
                </a:ln>
                <a:solidFill>
                  <a:srgbClr val="000000"/>
                </a:solidFill>
                <a:effectLst/>
                <a:latin typeface="Simplified Arabic" panose="02020603050405020304" pitchFamily="18" charset="-78"/>
                <a:ea typeface="Calibri" panose="020F0502020204030204" pitchFamily="34" charset="0"/>
                <a:cs typeface="Simplified Arabic" panose="02020603050405020304" pitchFamily="18" charset="-78"/>
                <a:hlinkClick r:id="rId5"/>
              </a:rPr>
              <a:t>2)الأساليب والأدوات التي تمارسها هذه الأحزاب والمنظمات اليمينية</a:t>
            </a:r>
            <a:endParaRPr kumimoji="0" lang="en-US" altLang="de-DE" sz="2400" b="1"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Arial" panose="020B0604020202020204" pitchFamily="34" charset="0"/>
              <a:hlinkClick r:id="rId6"/>
            </a:endParaRPr>
          </a:p>
          <a:p>
            <a:pPr marL="0" marR="0" lvl="0" indent="0" algn="ctr" defTabSz="914400" rtl="0" eaLnBrk="0" fontAlgn="base" latinLnBrk="0" hangingPunct="0">
              <a:lnSpc>
                <a:spcPct val="100000"/>
              </a:lnSpc>
              <a:spcBef>
                <a:spcPct val="0"/>
              </a:spcBef>
              <a:spcAft>
                <a:spcPct val="0"/>
              </a:spcAft>
              <a:buClrTx/>
              <a:buSzTx/>
              <a:buFontTx/>
              <a:buNone/>
              <a:tabLst>
                <a:tab pos="3378200" algn="r"/>
                <a:tab pos="5754688" algn="r"/>
              </a:tabLst>
            </a:pPr>
            <a:r>
              <a:rPr kumimoji="0" lang="ar-SA" altLang="de-DE" sz="2400" b="1"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Arial" panose="020B0604020202020204" pitchFamily="34" charset="0"/>
                <a:hlinkClick r:id="rId6"/>
              </a:rPr>
              <a:t>3)تسلسل زمني للجرائم المرتكبة على أيدي قوى اليمين المتطرف والنازية الجديدة</a:t>
            </a:r>
            <a:endParaRPr kumimoji="0" lang="ar-SA" altLang="de-DE" sz="2400" b="1"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Arial" panose="020B0604020202020204"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tab pos="3378200" algn="r"/>
                <a:tab pos="5754688" algn="r"/>
              </a:tabLst>
            </a:pPr>
            <a:endParaRPr lang="ar-SA" altLang="de-DE" sz="2400" b="1" dirty="0">
              <a:latin typeface="Calibri" panose="020F0502020204030204" pitchFamily="34" charset="0"/>
              <a:cs typeface="Arial" panose="020B0604020202020204" pitchFamily="34" charset="0"/>
            </a:endParaRPr>
          </a:p>
          <a:p>
            <a:pPr algn="r" rtl="1">
              <a:lnSpc>
                <a:spcPct val="107000"/>
              </a:lnSpc>
              <a:spcAft>
                <a:spcPts val="800"/>
              </a:spcAft>
            </a:pPr>
            <a:r>
              <a:rPr lang="ar-IQ" sz="2400" b="1" dirty="0">
                <a:solidFill>
                  <a:srgbClr val="000000"/>
                </a:solidFill>
                <a:effectLst/>
                <a:latin typeface="Calibri" panose="020F0502020204030204" pitchFamily="34" charset="0"/>
                <a:ea typeface="Calibri" panose="020F0502020204030204" pitchFamily="34" charset="0"/>
                <a:cs typeface="Simplified Arabic" panose="02020603050405020304" pitchFamily="18" charset="-78"/>
              </a:rPr>
              <a:t>تستخدم قوى اليمين المتطرفة بمختلف أطيافها والنازية الجديدة عشرات الرموز للتعريف بنفسها ووجهة عملها أو نهجها، والتي غالباً ما تعبر عن القوة والجبروت والشجاعة والاستعداد للقتال و</a:t>
            </a:r>
            <a:r>
              <a:rPr lang="ar-SA" sz="2400" b="1" dirty="0">
                <a:solidFill>
                  <a:srgbClr val="000000"/>
                </a:solidFill>
                <a:effectLst/>
                <a:latin typeface="Calibri" panose="020F0502020204030204" pitchFamily="34" charset="0"/>
                <a:ea typeface="Calibri" panose="020F0502020204030204" pitchFamily="34" charset="0"/>
                <a:cs typeface="Simplified Arabic" panose="02020603050405020304" pitchFamily="18" charset="-78"/>
              </a:rPr>
              <a:t>الرغبة في خوض </a:t>
            </a:r>
            <a:r>
              <a:rPr lang="ar-IQ" sz="2400" b="1" dirty="0">
                <a:solidFill>
                  <a:srgbClr val="000000"/>
                </a:solidFill>
                <a:effectLst/>
                <a:latin typeface="Calibri" panose="020F0502020204030204" pitchFamily="34" charset="0"/>
                <a:ea typeface="Calibri" panose="020F0502020204030204" pitchFamily="34" charset="0"/>
                <a:cs typeface="Simplified Arabic" panose="02020603050405020304" pitchFamily="18" charset="-78"/>
              </a:rPr>
              <a:t>الحر</a:t>
            </a:r>
            <a:r>
              <a:rPr lang="ar-SA" sz="2400" b="1" dirty="0">
                <a:solidFill>
                  <a:srgbClr val="000000"/>
                </a:solidFill>
                <a:effectLst/>
                <a:latin typeface="Calibri" panose="020F0502020204030204" pitchFamily="34" charset="0"/>
                <a:ea typeface="Calibri" panose="020F0502020204030204" pitchFamily="34" charset="0"/>
                <a:cs typeface="Simplified Arabic" panose="02020603050405020304" pitchFamily="18" charset="-78"/>
              </a:rPr>
              <a:t>و</a:t>
            </a:r>
            <a:r>
              <a:rPr lang="ar-IQ" sz="2400" b="1" dirty="0">
                <a:solidFill>
                  <a:srgbClr val="000000"/>
                </a:solidFill>
                <a:effectLst/>
                <a:latin typeface="Calibri" panose="020F0502020204030204" pitchFamily="34" charset="0"/>
                <a:ea typeface="Calibri" panose="020F0502020204030204" pitchFamily="34" charset="0"/>
                <a:cs typeface="Simplified Arabic" panose="02020603050405020304" pitchFamily="18" charset="-78"/>
              </a:rPr>
              <a:t>ب والروح العدوانية. من الرموز المنتشرة والمعروفة ما تستخدمه حركة الرؤوس الصلعاء، رأس محلوق أصلع وحذاء أسود ضخم. بعض تلك الرموز يقدم على شكل صور، وأخرى كتابات أو أرقام ترمز إلى أسماء معينة أو إلى أحداث معينة أو حتى بعض الأزياء، وبعضها الآخر يأتي ضمن علامات تجارية وشركات تُطَعَّم ببعض الحروف التي ترمز إلى واحدة من القوى اليمينية المتطرفة أو النازية الجديدة. بعض تلك الرموز منعتها الحكومة الألمانية ويعاقب عليها القانون في حال استخدامها، وبعضها الآخر غير ممنوع، رغم تعبيره المحدد سلفا عن فكرة أو نهج أو شخصية نازية معروفة. </a:t>
            </a:r>
            <a:r>
              <a:rPr lang="ar-IQ" sz="2400" b="1" dirty="0">
                <a:effectLst/>
                <a:latin typeface="Calibri" panose="020F0502020204030204" pitchFamily="34" charset="0"/>
                <a:ea typeface="Calibri" panose="020F0502020204030204" pitchFamily="34" charset="0"/>
                <a:cs typeface="Simplified Arabic" panose="02020603050405020304" pitchFamily="18" charset="-78"/>
              </a:rPr>
              <a:t>من بين أبرز الرموز المستخدمة صورة لقبضة رجل أبيض ممتدة إلى الأعلى لتعبر عن القوة والعنف والعدوانية. أو رمز يحمل حرفين هما أس </a:t>
            </a:r>
            <a:r>
              <a:rPr lang="ar-IQ" sz="2400" b="1" dirty="0" err="1">
                <a:effectLst/>
                <a:latin typeface="Calibri" panose="020F0502020204030204" pitchFamily="34" charset="0"/>
                <a:ea typeface="Calibri" panose="020F0502020204030204" pitchFamily="34" charset="0"/>
                <a:cs typeface="Simplified Arabic" panose="02020603050405020304" pitchFamily="18" charset="-78"/>
              </a:rPr>
              <a:t>أس</a:t>
            </a:r>
            <a:r>
              <a:rPr lang="de-DE" sz="2400" b="1" dirty="0">
                <a:effectLst/>
                <a:latin typeface="Simplified Arabic" panose="02020603050405020304" pitchFamily="18" charset="-78"/>
                <a:ea typeface="Calibri" panose="020F0502020204030204" pitchFamily="34" charset="0"/>
                <a:cs typeface="Arial" panose="020B0604020202020204" pitchFamily="34" charset="0"/>
              </a:rPr>
              <a:t>SS </a:t>
            </a:r>
            <a:r>
              <a:rPr lang="ar-IQ" sz="2400" b="1" dirty="0">
                <a:effectLst/>
                <a:latin typeface="Calibri" panose="020F0502020204030204" pitchFamily="34" charset="0"/>
                <a:ea typeface="Calibri" panose="020F0502020204030204" pitchFamily="34" charset="0"/>
                <a:cs typeface="Simplified Arabic" panose="02020603050405020304" pitchFamily="18" charset="-78"/>
              </a:rPr>
              <a:t>، وهما يرمزان لكلمتي الشمس السوداء وهو رمز غير ممنوع رغم إنه يعبر عن الشعار الذي </a:t>
            </a:r>
            <a:r>
              <a:rPr lang="de-DE" sz="2400" b="1" dirty="0" err="1">
                <a:effectLst/>
                <a:latin typeface="Simplified Arabic" panose="02020603050405020304" pitchFamily="18" charset="-78"/>
                <a:ea typeface="Calibri" panose="020F0502020204030204" pitchFamily="34" charset="0"/>
                <a:cs typeface="Arial" panose="020B0604020202020204" pitchFamily="34" charset="0"/>
              </a:rPr>
              <a:t>hg</a:t>
            </a:r>
            <a:r>
              <a:rPr lang="ar-SA" sz="2400" b="1" dirty="0">
                <a:effectLst/>
                <a:latin typeface="Simplified Arabic" panose="02020603050405020304" pitchFamily="18" charset="-78"/>
                <a:ea typeface="Calibri" panose="020F0502020204030204" pitchFamily="34" charset="0"/>
                <a:cs typeface="Arial" panose="020B0604020202020204" pitchFamily="34" charset="0"/>
              </a:rPr>
              <a:t> </a:t>
            </a:r>
            <a:r>
              <a:rPr lang="ar-IQ" sz="2400" b="1" dirty="0">
                <a:effectLst/>
                <a:latin typeface="Calibri" panose="020F0502020204030204" pitchFamily="34" charset="0"/>
                <a:ea typeface="Calibri" panose="020F0502020204030204" pitchFamily="34" charset="0"/>
                <a:cs typeface="Simplified Arabic" panose="02020603050405020304" pitchFamily="18" charset="-78"/>
              </a:rPr>
              <a:t>كانت تحمله فرقة الحراس النازية في معسكرات الاعتقال، وهي في الوقت نفسه يمكنها أن تعني رجال الأس أس النازيين . </a:t>
            </a:r>
            <a:endParaRPr lang="de-DE" sz="2400" dirty="0">
              <a:effectLst/>
              <a:latin typeface="Calibri" panose="020F0502020204030204" pitchFamily="34" charset="0"/>
              <a:ea typeface="Calibri" panose="020F0502020204030204" pitchFamily="34" charset="0"/>
              <a:cs typeface="Arial" panose="020B0604020202020204" pitchFamily="34" charset="0"/>
            </a:endParaRPr>
          </a:p>
          <a:p>
            <a:pPr algn="r"/>
            <a:r>
              <a:rPr lang="ar-IQ" sz="2400" b="1" dirty="0">
                <a:effectLst/>
                <a:ea typeface="Calibri" panose="020F0502020204030204" pitchFamily="34" charset="0"/>
                <a:cs typeface="Simplified Arabic" panose="02020603050405020304" pitchFamily="18" charset="-78"/>
              </a:rPr>
              <a:t>كما يمكن أن تحمل أعداداً مثل 18 و88. فالعدد الأول يرمز إلى الحرفين الأولين من اسم أدولف هتلر، وهما الحرفان الأول والثامن </a:t>
            </a:r>
            <a:r>
              <a:rPr lang="ar-SA" sz="2400" b="1" dirty="0">
                <a:effectLst/>
                <a:ea typeface="Calibri" panose="020F0502020204030204" pitchFamily="34" charset="0"/>
                <a:cs typeface="Simplified Arabic" panose="02020603050405020304" pitchFamily="18" charset="-78"/>
              </a:rPr>
              <a:t>في </a:t>
            </a:r>
            <a:r>
              <a:rPr lang="ar-IQ" sz="2400" b="1" dirty="0">
                <a:effectLst/>
                <a:ea typeface="Calibri" panose="020F0502020204030204" pitchFamily="34" charset="0"/>
                <a:cs typeface="Simplified Arabic" panose="02020603050405020304" pitchFamily="18" charset="-78"/>
              </a:rPr>
              <a:t>الأبجدية الألمانية، أما العدد الثاني فهو يرمز إلى </a:t>
            </a:r>
            <a:r>
              <a:rPr lang="ar-SA" sz="2400" b="1" dirty="0">
                <a:effectLst/>
                <a:ea typeface="Calibri" panose="020F0502020204030204" pitchFamily="34" charset="0"/>
                <a:cs typeface="Simplified Arabic" panose="02020603050405020304" pitchFamily="18" charset="-78"/>
              </a:rPr>
              <a:t>ال</a:t>
            </a:r>
            <a:r>
              <a:rPr lang="ar-IQ" sz="2400" b="1" dirty="0">
                <a:effectLst/>
                <a:ea typeface="Calibri" panose="020F0502020204030204" pitchFamily="34" charset="0"/>
                <a:cs typeface="Simplified Arabic" panose="02020603050405020304" pitchFamily="18" charset="-78"/>
              </a:rPr>
              <a:t>حرف </a:t>
            </a:r>
            <a:r>
              <a:rPr lang="ar-SA" sz="2400" b="1" dirty="0">
                <a:effectLst/>
                <a:ea typeface="Calibri" panose="020F0502020204030204" pitchFamily="34" charset="0"/>
                <a:cs typeface="Simplified Arabic" panose="02020603050405020304" pitchFamily="18" charset="-78"/>
              </a:rPr>
              <a:t>الثامن </a:t>
            </a:r>
            <a:r>
              <a:rPr lang="ar-IQ" sz="2400" b="1" dirty="0">
                <a:effectLst/>
                <a:latin typeface="Simplified Arabic" panose="02020603050405020304" pitchFamily="18" charset="-78"/>
                <a:ea typeface="Calibri" panose="020F0502020204030204" pitchFamily="34" charset="0"/>
              </a:rPr>
              <a:t>والتي ترمز إلى هايل هتلر، أي التحية الهتلرية ـ </a:t>
            </a:r>
            <a:r>
              <a:rPr kumimoji="0" lang="de-DE" altLang="de-DE" sz="2400" b="1" i="0" u="none" strike="noStrike" cap="none" normalizeH="0" baseline="0" dirty="0">
                <a:ln>
                  <a:noFill/>
                </a:ln>
                <a:solidFill>
                  <a:schemeClr val="tx1"/>
                </a:solidFill>
                <a:effectLst/>
              </a:rPr>
              <a:t> </a:t>
            </a:r>
            <a:endParaRPr kumimoji="0" lang="de-DE" altLang="de-DE" sz="2400" b="1" i="0" u="none" strike="noStrike" cap="none" normalizeH="0" baseline="0" dirty="0">
              <a:ln>
                <a:noFill/>
              </a:ln>
              <a:solidFill>
                <a:schemeClr val="tx1"/>
              </a:solidFill>
              <a:effectLst/>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10176219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CF107ED2-A25D-4F80-9246-9D7CE8506D74}"/>
              </a:ext>
            </a:extLst>
          </p:cNvPr>
          <p:cNvSpPr>
            <a:spLocks noChangeArrowheads="1"/>
          </p:cNvSpPr>
          <p:nvPr/>
        </p:nvSpPr>
        <p:spPr bwMode="auto">
          <a:xfrm>
            <a:off x="-1247098" y="-2218218"/>
            <a:ext cx="14686201" cy="489364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lvl1pPr eaLnBrk="0" fontAlgn="base" hangingPunct="0">
              <a:spcBef>
                <a:spcPct val="0"/>
              </a:spcBef>
              <a:spcAft>
                <a:spcPct val="0"/>
              </a:spcAft>
              <a:tabLst>
                <a:tab pos="5754688" algn="r"/>
              </a:tabLst>
              <a:defRPr>
                <a:solidFill>
                  <a:schemeClr val="tx1"/>
                </a:solidFill>
                <a:latin typeface="Arial" panose="020B0604020202020204" pitchFamily="34" charset="0"/>
              </a:defRPr>
            </a:lvl1pPr>
            <a:lvl2pPr eaLnBrk="0" fontAlgn="base" hangingPunct="0">
              <a:spcBef>
                <a:spcPct val="0"/>
              </a:spcBef>
              <a:spcAft>
                <a:spcPct val="0"/>
              </a:spcAft>
              <a:tabLst>
                <a:tab pos="5754688" algn="r"/>
              </a:tabLst>
              <a:defRPr>
                <a:solidFill>
                  <a:schemeClr val="tx1"/>
                </a:solidFill>
                <a:latin typeface="Arial" panose="020B0604020202020204" pitchFamily="34" charset="0"/>
              </a:defRPr>
            </a:lvl2pPr>
            <a:lvl3pPr eaLnBrk="0" fontAlgn="base" hangingPunct="0">
              <a:spcBef>
                <a:spcPct val="0"/>
              </a:spcBef>
              <a:spcAft>
                <a:spcPct val="0"/>
              </a:spcAft>
              <a:tabLst>
                <a:tab pos="5754688" algn="r"/>
              </a:tabLst>
              <a:defRPr>
                <a:solidFill>
                  <a:schemeClr val="tx1"/>
                </a:solidFill>
                <a:latin typeface="Arial" panose="020B0604020202020204" pitchFamily="34" charset="0"/>
              </a:defRPr>
            </a:lvl3pPr>
            <a:lvl4pPr eaLnBrk="0" fontAlgn="base" hangingPunct="0">
              <a:spcBef>
                <a:spcPct val="0"/>
              </a:spcBef>
              <a:spcAft>
                <a:spcPct val="0"/>
              </a:spcAft>
              <a:tabLst>
                <a:tab pos="5754688" algn="r"/>
              </a:tabLst>
              <a:defRPr>
                <a:solidFill>
                  <a:schemeClr val="tx1"/>
                </a:solidFill>
                <a:latin typeface="Arial" panose="020B0604020202020204" pitchFamily="34" charset="0"/>
              </a:defRPr>
            </a:lvl4pPr>
            <a:lvl5pPr eaLnBrk="0" fontAlgn="base" hangingPunct="0">
              <a:spcBef>
                <a:spcPct val="0"/>
              </a:spcBef>
              <a:spcAft>
                <a:spcPct val="0"/>
              </a:spcAft>
              <a:tabLst>
                <a:tab pos="5754688" algn="r"/>
              </a:tabLst>
              <a:defRPr>
                <a:solidFill>
                  <a:schemeClr val="tx1"/>
                </a:solidFill>
                <a:latin typeface="Arial" panose="020B0604020202020204" pitchFamily="34" charset="0"/>
              </a:defRPr>
            </a:lvl5pPr>
            <a:lvl6pPr eaLnBrk="0" fontAlgn="base" hangingPunct="0">
              <a:spcBef>
                <a:spcPct val="0"/>
              </a:spcBef>
              <a:spcAft>
                <a:spcPct val="0"/>
              </a:spcAft>
              <a:tabLst>
                <a:tab pos="5754688" algn="r"/>
              </a:tabLst>
              <a:defRPr>
                <a:solidFill>
                  <a:schemeClr val="tx1"/>
                </a:solidFill>
                <a:latin typeface="Arial" panose="020B0604020202020204" pitchFamily="34" charset="0"/>
              </a:defRPr>
            </a:lvl6pPr>
            <a:lvl7pPr eaLnBrk="0" fontAlgn="base" hangingPunct="0">
              <a:spcBef>
                <a:spcPct val="0"/>
              </a:spcBef>
              <a:spcAft>
                <a:spcPct val="0"/>
              </a:spcAft>
              <a:tabLst>
                <a:tab pos="5754688" algn="r"/>
              </a:tabLst>
              <a:defRPr>
                <a:solidFill>
                  <a:schemeClr val="tx1"/>
                </a:solidFill>
                <a:latin typeface="Arial" panose="020B0604020202020204" pitchFamily="34" charset="0"/>
              </a:defRPr>
            </a:lvl7pPr>
            <a:lvl8pPr eaLnBrk="0" fontAlgn="base" hangingPunct="0">
              <a:spcBef>
                <a:spcPct val="0"/>
              </a:spcBef>
              <a:spcAft>
                <a:spcPct val="0"/>
              </a:spcAft>
              <a:tabLst>
                <a:tab pos="5754688" algn="r"/>
              </a:tabLst>
              <a:defRPr>
                <a:solidFill>
                  <a:schemeClr val="tx1"/>
                </a:solidFill>
                <a:latin typeface="Arial" panose="020B0604020202020204" pitchFamily="34" charset="0"/>
              </a:defRPr>
            </a:lvl8pPr>
            <a:lvl9pPr eaLnBrk="0" fontAlgn="base" hangingPunct="0">
              <a:spcBef>
                <a:spcPct val="0"/>
              </a:spcBef>
              <a:spcAft>
                <a:spcPct val="0"/>
              </a:spcAft>
              <a:tabLst>
                <a:tab pos="5754688" algn="r"/>
              </a:tabLst>
              <a:defRPr>
                <a:solidFill>
                  <a:schemeClr val="tx1"/>
                </a:solidFill>
                <a:latin typeface="Arial" panose="020B0604020202020204" pitchFamily="34" charset="0"/>
              </a:defRPr>
            </a:lvl9pPr>
          </a:lstStyle>
          <a:p>
            <a:pPr marL="0" marR="0" lvl="0" indent="0" algn="ctr" defTabSz="914400" rtl="1" eaLnBrk="0" fontAlgn="base" latinLnBrk="0" hangingPunct="0">
              <a:lnSpc>
                <a:spcPct val="100000"/>
              </a:lnSpc>
              <a:spcBef>
                <a:spcPct val="0"/>
              </a:spcBef>
              <a:spcAft>
                <a:spcPct val="0"/>
              </a:spcAft>
              <a:buClrTx/>
              <a:buSzTx/>
              <a:buFontTx/>
              <a:buNone/>
              <a:tabLst>
                <a:tab pos="5754688" algn="r"/>
              </a:tabLst>
            </a:pPr>
            <a:r>
              <a:rPr kumimoji="0" lang="ar-IQ" altLang="de-DE" sz="2400" b="1" i="0" u="none" strike="noStrike" cap="none" normalizeH="0" baseline="0" dirty="0">
                <a:ln>
                  <a:noFill/>
                </a:ln>
                <a:solidFill>
                  <a:srgbClr val="000000"/>
                </a:solidFill>
                <a:effectLst/>
                <a:latin typeface="Simplified Arabic" panose="02020603050405020304" pitchFamily="18" charset="-78"/>
                <a:ea typeface="Calibri" panose="020F0502020204030204" pitchFamily="34" charset="0"/>
                <a:cs typeface="Simplified Arabic" panose="02020603050405020304" pitchFamily="18" charset="-78"/>
                <a:hlinkClick r:id="rId2"/>
              </a:rPr>
              <a:t>عاشراً: واقع وجود قوى إسلامية سياسية متطرفة وإرهابية في المانيا</a:t>
            </a:r>
            <a:endParaRPr kumimoji="0" lang="de-DE" altLang="de-DE" sz="2400" b="0" i="0" u="none" strike="noStrike" cap="none" normalizeH="0" baseline="0" dirty="0">
              <a:ln>
                <a:noFill/>
              </a:ln>
              <a:solidFill>
                <a:schemeClr val="tx1"/>
              </a:solidFill>
              <a:effectLst/>
            </a:endParaRPr>
          </a:p>
          <a:p>
            <a:pPr marL="0" marR="0" lvl="0" indent="0" algn="ctr" defTabSz="914400" rtl="1" eaLnBrk="0" fontAlgn="base" latinLnBrk="0" hangingPunct="0">
              <a:lnSpc>
                <a:spcPct val="100000"/>
              </a:lnSpc>
              <a:spcBef>
                <a:spcPct val="0"/>
              </a:spcBef>
              <a:spcAft>
                <a:spcPct val="0"/>
              </a:spcAft>
              <a:buClrTx/>
              <a:buSzTx/>
              <a:buFontTx/>
              <a:buNone/>
              <a:tabLst>
                <a:tab pos="5754688" algn="r"/>
              </a:tabLst>
            </a:pPr>
            <a:r>
              <a:rPr kumimoji="0" lang="ar-IQ" altLang="de-DE" sz="2400" b="1" i="0" u="none" strike="noStrike" cap="none" normalizeH="0" baseline="0" dirty="0">
                <a:ln>
                  <a:noFill/>
                </a:ln>
                <a:solidFill>
                  <a:srgbClr val="000000"/>
                </a:solidFill>
                <a:effectLst/>
                <a:latin typeface="Simplified Arabic" panose="02020603050405020304" pitchFamily="18" charset="-78"/>
                <a:ea typeface="Calibri" panose="020F0502020204030204" pitchFamily="34" charset="0"/>
                <a:cs typeface="Simplified Arabic" panose="02020603050405020304" pitchFamily="18" charset="-78"/>
                <a:hlinkClick r:id="rId3"/>
              </a:rPr>
              <a:t>المسلمون </a:t>
            </a:r>
            <a:r>
              <a:rPr kumimoji="0" lang="ar-IQ" altLang="de-DE" sz="2400" b="1" i="0" u="none" strike="noStrike" cap="none" normalizeH="0" baseline="0" dirty="0" err="1">
                <a:ln>
                  <a:noFill/>
                </a:ln>
                <a:solidFill>
                  <a:srgbClr val="000000"/>
                </a:solidFill>
                <a:effectLst/>
                <a:latin typeface="Simplified Arabic" panose="02020603050405020304" pitchFamily="18" charset="-78"/>
                <a:ea typeface="Calibri" panose="020F0502020204030204" pitchFamily="34" charset="0"/>
                <a:cs typeface="Simplified Arabic" panose="02020603050405020304" pitchFamily="18" charset="-78"/>
                <a:hlinkClick r:id="rId3"/>
              </a:rPr>
              <a:t>والإسلامويون</a:t>
            </a:r>
            <a:r>
              <a:rPr kumimoji="0" lang="ar-IQ" altLang="de-DE" sz="2400" b="1" i="0" u="none" strike="noStrike" cap="none" normalizeH="0" baseline="0" dirty="0">
                <a:ln>
                  <a:noFill/>
                </a:ln>
                <a:solidFill>
                  <a:srgbClr val="000000"/>
                </a:solidFill>
                <a:effectLst/>
                <a:latin typeface="Simplified Arabic" panose="02020603050405020304" pitchFamily="18" charset="-78"/>
                <a:ea typeface="Calibri" panose="020F0502020204030204" pitchFamily="34" charset="0"/>
                <a:cs typeface="Simplified Arabic" panose="02020603050405020304" pitchFamily="18" charset="-78"/>
                <a:hlinkClick r:id="rId3"/>
              </a:rPr>
              <a:t> السلفيون</a:t>
            </a:r>
            <a:endParaRPr kumimoji="0" lang="de-DE" altLang="de-DE" sz="2400" b="0" i="0" u="none" strike="noStrike" cap="none" normalizeH="0" baseline="0" dirty="0">
              <a:ln>
                <a:noFill/>
              </a:ln>
              <a:solidFill>
                <a:schemeClr val="tx1"/>
              </a:solidFill>
              <a:effectLst/>
            </a:endParaRPr>
          </a:p>
          <a:p>
            <a:pPr marL="0" marR="0" lvl="0" indent="0" algn="ctr" defTabSz="914400" rtl="1" eaLnBrk="0" fontAlgn="base" latinLnBrk="0" hangingPunct="0">
              <a:lnSpc>
                <a:spcPct val="100000"/>
              </a:lnSpc>
              <a:spcBef>
                <a:spcPct val="0"/>
              </a:spcBef>
              <a:spcAft>
                <a:spcPct val="0"/>
              </a:spcAft>
              <a:buClrTx/>
              <a:buSzTx/>
              <a:buFontTx/>
              <a:buNone/>
              <a:tabLst>
                <a:tab pos="5754688" algn="r"/>
              </a:tabLst>
            </a:pPr>
            <a:r>
              <a:rPr kumimoji="0" lang="ar-IQ" altLang="de-DE" sz="2400" b="1" i="0" u="none" strike="noStrike" cap="none" normalizeH="0" baseline="0" dirty="0">
                <a:ln>
                  <a:noFill/>
                </a:ln>
                <a:solidFill>
                  <a:srgbClr val="000000"/>
                </a:solidFill>
                <a:effectLst/>
                <a:latin typeface="Simplified Arabic" panose="02020603050405020304" pitchFamily="18" charset="-78"/>
                <a:ea typeface="Calibri" panose="020F0502020204030204" pitchFamily="34" charset="0"/>
                <a:cs typeface="Simplified Arabic" panose="02020603050405020304" pitchFamily="18" charset="-78"/>
                <a:hlinkClick r:id="rId4"/>
              </a:rPr>
              <a:t>السلفيون في ألمانيا</a:t>
            </a:r>
            <a:endParaRPr lang="ar-SA" altLang="de-DE" sz="2400" b="1" dirty="0">
              <a:solidFill>
                <a:srgbClr val="000000"/>
              </a:solidFill>
              <a:latin typeface="Simplified Arabic" panose="02020603050405020304" pitchFamily="18" charset="-78"/>
              <a:ea typeface="Calibri" panose="020F0502020204030204" pitchFamily="34" charset="0"/>
              <a:cs typeface="Simplified Arabic" panose="02020603050405020304" pitchFamily="18" charset="-78"/>
            </a:endParaRPr>
          </a:p>
          <a:p>
            <a:pPr marL="0" marR="0" lvl="0" indent="0" algn="ctr" defTabSz="914400" rtl="1" eaLnBrk="0" fontAlgn="base" latinLnBrk="0" hangingPunct="0">
              <a:lnSpc>
                <a:spcPct val="100000"/>
              </a:lnSpc>
              <a:spcBef>
                <a:spcPct val="0"/>
              </a:spcBef>
              <a:spcAft>
                <a:spcPct val="0"/>
              </a:spcAft>
              <a:buClrTx/>
              <a:buSzTx/>
              <a:buFontTx/>
              <a:buNone/>
              <a:tabLst>
                <a:tab pos="5754688" algn="r"/>
              </a:tabLst>
            </a:pPr>
            <a:r>
              <a:rPr lang="ar-IQ" sz="2400" b="1" dirty="0">
                <a:effectLst/>
                <a:latin typeface="Calibri" panose="020F0502020204030204" pitchFamily="34" charset="0"/>
                <a:ea typeface="Calibri" panose="020F0502020204030204" pitchFamily="34" charset="0"/>
                <a:cs typeface="Simplified Arabic" panose="02020603050405020304" pitchFamily="18" charset="-78"/>
              </a:rPr>
              <a:t>منذ سنوات كثيرة وقوى اليمين المتطرف، رغم التباين في عنف وقساوة ما تقوم به بالارتباط مع عمق وشدة تطرفها، </a:t>
            </a:r>
            <a:endParaRPr lang="ar-SA" sz="2400" b="1" dirty="0">
              <a:effectLst/>
              <a:latin typeface="Calibri" panose="020F0502020204030204" pitchFamily="34" charset="0"/>
              <a:ea typeface="Calibri" panose="020F0502020204030204" pitchFamily="34" charset="0"/>
              <a:cs typeface="Simplified Arabic" panose="02020603050405020304" pitchFamily="18" charset="-78"/>
            </a:endParaRPr>
          </a:p>
          <a:p>
            <a:pPr algn="r" rtl="1"/>
            <a:r>
              <a:rPr lang="ar-IQ" sz="2400" b="1" dirty="0">
                <a:effectLst/>
                <a:latin typeface="Calibri" panose="020F0502020204030204" pitchFamily="34" charset="0"/>
                <a:ea typeface="Calibri" panose="020F0502020204030204" pitchFamily="34" charset="0"/>
                <a:cs typeface="Simplified Arabic" panose="02020603050405020304" pitchFamily="18" charset="-78"/>
              </a:rPr>
              <a:t>وقوى النازية الجديدة</a:t>
            </a:r>
            <a:r>
              <a:rPr lang="ar-SA" sz="2400" b="1" dirty="0">
                <a:latin typeface="Calibri" panose="020F0502020204030204" pitchFamily="34" charset="0"/>
                <a:ea typeface="Calibri" panose="020F0502020204030204" pitchFamily="34" charset="0"/>
                <a:cs typeface="Simplified Arabic" panose="02020603050405020304" pitchFamily="18" charset="-78"/>
              </a:rPr>
              <a:t>،</a:t>
            </a:r>
            <a:r>
              <a:rPr lang="ar-IQ" sz="2400" b="1" dirty="0">
                <a:effectLst/>
                <a:latin typeface="Calibri" panose="020F0502020204030204" pitchFamily="34" charset="0"/>
                <a:ea typeface="Calibri" panose="020F0502020204030204" pitchFamily="34" charset="0"/>
                <a:cs typeface="Simplified Arabic" panose="02020603050405020304" pitchFamily="18" charset="-78"/>
              </a:rPr>
              <a:t> تمارس شتى الدعايات الشعبوية المسطحة فكرياً وسياسياً والفعاليات </a:t>
            </a:r>
            <a:r>
              <a:rPr lang="ar-IQ" sz="2400" b="1" dirty="0">
                <a:latin typeface="Calibri" panose="020F0502020204030204" pitchFamily="34" charset="0"/>
                <a:ea typeface="Calibri" panose="020F0502020204030204" pitchFamily="34" charset="0"/>
                <a:cs typeface="Simplified Arabic" panose="02020603050405020304" pitchFamily="18" charset="-78"/>
              </a:rPr>
              <a:t>والعمليات السياسية</a:t>
            </a:r>
            <a:r>
              <a:rPr lang="ar-SA" sz="2400" b="1" dirty="0">
                <a:latin typeface="Calibri" panose="020F0502020204030204" pitchFamily="34" charset="0"/>
                <a:ea typeface="Calibri" panose="020F0502020204030204" pitchFamily="34" charset="0"/>
                <a:cs typeface="Simplified Arabic" panose="02020603050405020304" pitchFamily="18" charset="-78"/>
              </a:rPr>
              <a:t> </a:t>
            </a:r>
            <a:r>
              <a:rPr lang="ar-IQ" sz="2400" b="1" dirty="0">
                <a:latin typeface="Calibri" panose="020F0502020204030204" pitchFamily="34" charset="0"/>
                <a:ea typeface="Calibri" panose="020F0502020204030204" pitchFamily="34" charset="0"/>
                <a:cs typeface="Simplified Arabic" panose="02020603050405020304" pitchFamily="18" charset="-78"/>
              </a:rPr>
              <a:t>الإرهابية مستفيدة </a:t>
            </a:r>
            <a:endParaRPr lang="ar-SA" sz="2400" b="1" dirty="0">
              <a:latin typeface="Calibri" panose="020F0502020204030204" pitchFamily="34" charset="0"/>
              <a:ea typeface="Calibri" panose="020F0502020204030204" pitchFamily="34" charset="0"/>
              <a:cs typeface="Simplified Arabic" panose="02020603050405020304" pitchFamily="18" charset="-78"/>
            </a:endParaRPr>
          </a:p>
          <a:p>
            <a:pPr algn="r" rtl="1"/>
            <a:r>
              <a:rPr lang="ar-IQ" sz="2400" b="1" dirty="0">
                <a:latin typeface="Calibri" panose="020F0502020204030204" pitchFamily="34" charset="0"/>
                <a:ea typeface="Calibri" panose="020F0502020204030204" pitchFamily="34" charset="0"/>
                <a:cs typeface="Simplified Arabic" panose="02020603050405020304" pitchFamily="18" charset="-78"/>
              </a:rPr>
              <a:t>في ذلك من التقنيات العلمية الحديثة ومواقع التواصل الاجتماعي المتنوعة والعديدة، والثغرات في القوانين الألمانية السمحة، منها بشكل خاص:</a:t>
            </a:r>
            <a:endParaRPr lang="ar-SA" sz="2400" b="1" dirty="0">
              <a:latin typeface="Calibri" panose="020F0502020204030204" pitchFamily="34" charset="0"/>
              <a:ea typeface="Calibri" panose="020F0502020204030204" pitchFamily="34" charset="0"/>
              <a:cs typeface="Simplified Arabic" panose="02020603050405020304" pitchFamily="18" charset="-78"/>
            </a:endParaRPr>
          </a:p>
          <a:p>
            <a:pPr marL="285750" indent="-285750" algn="r" rtl="1">
              <a:buFont typeface="Arial" panose="020B0604020202020204" pitchFamily="34" charset="0"/>
              <a:buChar char="•"/>
            </a:pPr>
            <a:r>
              <a:rPr lang="ar-SA" sz="2400" b="1" dirty="0" err="1">
                <a:latin typeface="Calibri" panose="020F0502020204030204" pitchFamily="34" charset="0"/>
                <a:ea typeface="Calibri" panose="020F0502020204030204" pitchFamily="34" charset="0"/>
                <a:cs typeface="Simplified Arabic" panose="02020603050405020304" pitchFamily="18" charset="-78"/>
              </a:rPr>
              <a:t>أصدار</a:t>
            </a:r>
            <a:r>
              <a:rPr lang="ar-SA" sz="2400" b="1" dirty="0">
                <a:latin typeface="Calibri" panose="020F0502020204030204" pitchFamily="34" charset="0"/>
                <a:ea typeface="Calibri" panose="020F0502020204030204" pitchFamily="34" charset="0"/>
                <a:cs typeface="Simplified Arabic" panose="02020603050405020304" pitchFamily="18" charset="-78"/>
              </a:rPr>
              <a:t> </a:t>
            </a:r>
            <a:r>
              <a:rPr lang="ar-SA" sz="2400" b="1" dirty="0" err="1">
                <a:latin typeface="Calibri" panose="020F0502020204030204" pitchFamily="34" charset="0"/>
                <a:ea typeface="Calibri" panose="020F0502020204030204" pitchFamily="34" charset="0"/>
                <a:cs typeface="Simplified Arabic" panose="02020603050405020304" pitchFamily="18" charset="-78"/>
              </a:rPr>
              <a:t>اليانات</a:t>
            </a:r>
            <a:r>
              <a:rPr lang="ar-SA" sz="2400" b="1" dirty="0">
                <a:latin typeface="Calibri" panose="020F0502020204030204" pitchFamily="34" charset="0"/>
                <a:ea typeface="Calibri" panose="020F0502020204030204" pitchFamily="34" charset="0"/>
                <a:cs typeface="Simplified Arabic" panose="02020603050405020304" pitchFamily="18" charset="-78"/>
              </a:rPr>
              <a:t>، *إنتاج الأقراص الممغنطة، * تنظيم المظاهرات والحفلات ..، * استخدام الأساليب القذرة ضد المعارضين لسياساتهم، * ممارسة</a:t>
            </a:r>
          </a:p>
          <a:p>
            <a:pPr algn="r" rtl="1"/>
            <a:r>
              <a:rPr lang="ar-SA" sz="2400" b="1" dirty="0">
                <a:latin typeface="Calibri" panose="020F0502020204030204" pitchFamily="34" charset="0"/>
                <a:ea typeface="Calibri" panose="020F0502020204030204" pitchFamily="34" charset="0"/>
                <a:cs typeface="Simplified Arabic" panose="02020603050405020304" pitchFamily="18" charset="-78"/>
              </a:rPr>
              <a:t>العنف بما فيه القتل بفرق </a:t>
            </a:r>
            <a:r>
              <a:rPr lang="ar-SA" sz="2400" b="1" dirty="0" err="1">
                <a:latin typeface="Calibri" panose="020F0502020204030204" pitchFamily="34" charset="0"/>
                <a:ea typeface="Calibri" panose="020F0502020204030204" pitchFamily="34" charset="0"/>
                <a:cs typeface="Simplified Arabic" panose="02020603050405020304" pitchFamily="18" charset="-78"/>
              </a:rPr>
              <a:t>اغيالات</a:t>
            </a:r>
            <a:r>
              <a:rPr lang="ar-SA" sz="2400" b="1" dirty="0">
                <a:latin typeface="Calibri" panose="020F0502020204030204" pitchFamily="34" charset="0"/>
                <a:ea typeface="Calibri" panose="020F0502020204030204" pitchFamily="34" charset="0"/>
                <a:cs typeface="Simplified Arabic" panose="02020603050405020304" pitchFamily="18" charset="-78"/>
              </a:rPr>
              <a:t> خاصة مثل </a:t>
            </a:r>
            <a:r>
              <a:rPr lang="de-DE" sz="2400" b="1" dirty="0">
                <a:latin typeface="Calibri" panose="020F0502020204030204" pitchFamily="34" charset="0"/>
                <a:ea typeface="Calibri" panose="020F0502020204030204" pitchFamily="34" charset="0"/>
                <a:cs typeface="Simplified Arabic" panose="02020603050405020304" pitchFamily="18" charset="-78"/>
              </a:rPr>
              <a:t>NSU</a:t>
            </a:r>
            <a:r>
              <a:rPr lang="ar-SA" sz="2400" b="1" dirty="0">
                <a:latin typeface="Calibri" panose="020F0502020204030204" pitchFamily="34" charset="0"/>
                <a:ea typeface="Calibri" panose="020F0502020204030204" pitchFamily="34" charset="0"/>
                <a:cs typeface="Simplified Arabic" panose="02020603050405020304" pitchFamily="18" charset="-78"/>
              </a:rPr>
              <a:t>، * </a:t>
            </a:r>
            <a:r>
              <a:rPr lang="ar-SA" sz="2400" b="1" dirty="0" err="1">
                <a:latin typeface="Calibri" panose="020F0502020204030204" pitchFamily="34" charset="0"/>
                <a:ea typeface="Calibri" panose="020F0502020204030204" pitchFamily="34" charset="0"/>
                <a:cs typeface="Simplified Arabic" panose="02020603050405020304" pitchFamily="18" charset="-78"/>
              </a:rPr>
              <a:t>أشعال</a:t>
            </a:r>
            <a:r>
              <a:rPr lang="ar-SA" sz="2400" b="1" dirty="0">
                <a:latin typeface="Calibri" panose="020F0502020204030204" pitchFamily="34" charset="0"/>
                <a:ea typeface="Calibri" panose="020F0502020204030204" pitchFamily="34" charset="0"/>
                <a:cs typeface="Simplified Arabic" panose="02020603050405020304" pitchFamily="18" charset="-78"/>
              </a:rPr>
              <a:t> الحرائق في دور الأجانب أو الإساءة لمقابر اليهود وبيوت المعارضين، </a:t>
            </a:r>
          </a:p>
          <a:p>
            <a:pPr marL="285750" indent="-285750" algn="r" rtl="1">
              <a:buFont typeface="Arial" panose="020B0604020202020204" pitchFamily="34" charset="0"/>
              <a:buChar char="•"/>
            </a:pPr>
            <a:r>
              <a:rPr lang="ar-SA" sz="2400" b="1" dirty="0">
                <a:latin typeface="Calibri" panose="020F0502020204030204" pitchFamily="34" charset="0"/>
                <a:ea typeface="Calibri" panose="020F0502020204030204" pitchFamily="34" charset="0"/>
                <a:cs typeface="Simplified Arabic" panose="02020603050405020304" pitchFamily="18" charset="-78"/>
              </a:rPr>
              <a:t>الاستفادة القصوى من شبكات التواصل الاجتماعي. </a:t>
            </a:r>
          </a:p>
          <a:p>
            <a:pPr marL="285750" indent="-285750" algn="ctr" rtl="1">
              <a:buFont typeface="Arial" panose="020B0604020202020204" pitchFamily="34" charset="0"/>
              <a:buChar char="•"/>
            </a:pPr>
            <a:r>
              <a:rPr lang="ar-SA" sz="2400" b="1" dirty="0">
                <a:solidFill>
                  <a:srgbClr val="FF0000"/>
                </a:solidFill>
                <a:latin typeface="Calibri" panose="020F0502020204030204" pitchFamily="34" charset="0"/>
                <a:ea typeface="Calibri" panose="020F0502020204030204" pitchFamily="34" charset="0"/>
                <a:cs typeface="Simplified Arabic" panose="02020603050405020304" pitchFamily="18" charset="-78"/>
              </a:rPr>
              <a:t>تسلسل </a:t>
            </a:r>
            <a:r>
              <a:rPr lang="ar-IQ" sz="2400" b="1" dirty="0">
                <a:solidFill>
                  <a:srgbClr val="FF0000"/>
                </a:solidFill>
                <a:effectLst/>
                <a:latin typeface="Calibri Light" panose="020F0302020204030204" pitchFamily="34" charset="0"/>
                <a:ea typeface="Times New Roman" panose="02020603050405020304" pitchFamily="18" charset="0"/>
                <a:cs typeface="Times New Roman" panose="02020603050405020304" pitchFamily="18" charset="0"/>
              </a:rPr>
              <a:t>زمني للجرائم المرتكبة على أيدي قوى اليمين المتطرف والنازية الجديدة</a:t>
            </a:r>
            <a:endParaRPr lang="de-DE" sz="2400" b="1" dirty="0">
              <a:solidFill>
                <a:srgbClr val="FF0000"/>
              </a:solidFill>
              <a:effectLst/>
              <a:latin typeface="Calibri Light" panose="020F0302020204030204" pitchFamily="34" charset="0"/>
              <a:ea typeface="Times New Roman" panose="02020603050405020304" pitchFamily="18" charset="0"/>
              <a:cs typeface="Times New Roman" panose="02020603050405020304" pitchFamily="18" charset="0"/>
            </a:endParaRPr>
          </a:p>
          <a:p>
            <a:pPr lvl="0" algn="ctr" rtl="1"/>
            <a:endParaRPr kumimoji="0" lang="ar-SA" altLang="de-DE" b="1" i="0" u="none" strike="noStrike" cap="none" normalizeH="0" baseline="0" dirty="0">
              <a:ln>
                <a:noFill/>
              </a:ln>
              <a:solidFill>
                <a:srgbClr val="000000"/>
              </a:solidFill>
              <a:effectLst/>
              <a:latin typeface="Simplified Arabic" panose="02020603050405020304" pitchFamily="18" charset="-78"/>
              <a:ea typeface="Calibri" panose="020F0502020204030204" pitchFamily="34" charset="0"/>
              <a:cs typeface="Simplified Arabic" panose="02020603050405020304" pitchFamily="18" charset="-78"/>
            </a:endParaRPr>
          </a:p>
          <a:p>
            <a:pPr algn="r" rtl="1"/>
            <a:endParaRPr lang="ar-SA" sz="1800" b="1" dirty="0">
              <a:effectLst/>
              <a:latin typeface="Calibri" panose="020F0502020204030204" pitchFamily="34" charset="0"/>
              <a:ea typeface="Calibri" panose="020F0502020204030204" pitchFamily="34" charset="0"/>
              <a:cs typeface="Simplified Arabic" panose="02020603050405020304" pitchFamily="18" charset="-78"/>
            </a:endParaRPr>
          </a:p>
          <a:p>
            <a:pPr marL="0" marR="0" lvl="0" indent="0" algn="r" defTabSz="914400" rtl="1" eaLnBrk="0" fontAlgn="base" latinLnBrk="0" hangingPunct="0">
              <a:lnSpc>
                <a:spcPct val="100000"/>
              </a:lnSpc>
              <a:spcBef>
                <a:spcPct val="0"/>
              </a:spcBef>
              <a:spcAft>
                <a:spcPct val="0"/>
              </a:spcAft>
              <a:buClrTx/>
              <a:buSzTx/>
              <a:buFontTx/>
              <a:buNone/>
              <a:tabLst>
                <a:tab pos="5754688" algn="r"/>
              </a:tabLst>
            </a:pPr>
            <a:endParaRPr lang="ar-SA" altLang="de-DE" b="1" dirty="0">
              <a:solidFill>
                <a:srgbClr val="000000"/>
              </a:solidFill>
              <a:latin typeface="Simplified Arabic" panose="02020603050405020304" pitchFamily="18" charset="-78"/>
              <a:cs typeface="Simplified Arabic" panose="02020603050405020304" pitchFamily="18" charset="-78"/>
            </a:endParaRPr>
          </a:p>
          <a:p>
            <a:pPr marL="0" marR="0" lvl="0" indent="0" algn="ctr" defTabSz="914400" rtl="1" eaLnBrk="0" fontAlgn="base" latinLnBrk="0" hangingPunct="0">
              <a:lnSpc>
                <a:spcPct val="100000"/>
              </a:lnSpc>
              <a:spcBef>
                <a:spcPct val="0"/>
              </a:spcBef>
              <a:spcAft>
                <a:spcPct val="0"/>
              </a:spcAft>
              <a:buClrTx/>
              <a:buSzTx/>
              <a:buFontTx/>
              <a:buNone/>
              <a:tabLst>
                <a:tab pos="5754688" algn="r"/>
              </a:tabLst>
            </a:pPr>
            <a:endParaRPr kumimoji="0" lang="ar-IQ" altLang="de-DE" b="0" i="0" u="none" strike="noStrike" cap="none" normalizeH="0" baseline="0" dirty="0">
              <a:ln>
                <a:noFill/>
              </a:ln>
              <a:solidFill>
                <a:schemeClr val="tx1"/>
              </a:solidFill>
              <a:effectLst/>
              <a:cs typeface="Arial" panose="020B0604020202020204" pitchFamily="34" charset="0"/>
            </a:endParaRPr>
          </a:p>
        </p:txBody>
      </p:sp>
    </p:spTree>
    <p:extLst>
      <p:ext uri="{BB962C8B-B14F-4D97-AF65-F5344CB8AC3E}">
        <p14:creationId xmlns:p14="http://schemas.microsoft.com/office/powerpoint/2010/main" val="187012176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D0D1906D-8342-4CB5-B1DC-755671238A4E}"/>
              </a:ext>
            </a:extLst>
          </p:cNvPr>
          <p:cNvSpPr>
            <a:spLocks noChangeArrowheads="1"/>
          </p:cNvSpPr>
          <p:nvPr/>
        </p:nvSpPr>
        <p:spPr bwMode="auto">
          <a:xfrm>
            <a:off x="-2814932" y="-9285851"/>
            <a:ext cx="17481068" cy="190289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lvl1pPr eaLnBrk="0" fontAlgn="base" hangingPunct="0">
              <a:spcBef>
                <a:spcPct val="0"/>
              </a:spcBef>
              <a:spcAft>
                <a:spcPct val="0"/>
              </a:spcAft>
              <a:tabLst>
                <a:tab pos="5754688" algn="r"/>
              </a:tabLst>
              <a:defRPr>
                <a:solidFill>
                  <a:schemeClr val="tx1"/>
                </a:solidFill>
                <a:latin typeface="Arial" panose="020B0604020202020204" pitchFamily="34" charset="0"/>
              </a:defRPr>
            </a:lvl1pPr>
            <a:lvl2pPr eaLnBrk="0" fontAlgn="base" hangingPunct="0">
              <a:spcBef>
                <a:spcPct val="0"/>
              </a:spcBef>
              <a:spcAft>
                <a:spcPct val="0"/>
              </a:spcAft>
              <a:tabLst>
                <a:tab pos="5754688" algn="r"/>
              </a:tabLst>
              <a:defRPr>
                <a:solidFill>
                  <a:schemeClr val="tx1"/>
                </a:solidFill>
                <a:latin typeface="Arial" panose="020B0604020202020204" pitchFamily="34" charset="0"/>
              </a:defRPr>
            </a:lvl2pPr>
            <a:lvl3pPr eaLnBrk="0" fontAlgn="base" hangingPunct="0">
              <a:spcBef>
                <a:spcPct val="0"/>
              </a:spcBef>
              <a:spcAft>
                <a:spcPct val="0"/>
              </a:spcAft>
              <a:tabLst>
                <a:tab pos="5754688" algn="r"/>
              </a:tabLst>
              <a:defRPr>
                <a:solidFill>
                  <a:schemeClr val="tx1"/>
                </a:solidFill>
                <a:latin typeface="Arial" panose="020B0604020202020204" pitchFamily="34" charset="0"/>
              </a:defRPr>
            </a:lvl3pPr>
            <a:lvl4pPr eaLnBrk="0" fontAlgn="base" hangingPunct="0">
              <a:spcBef>
                <a:spcPct val="0"/>
              </a:spcBef>
              <a:spcAft>
                <a:spcPct val="0"/>
              </a:spcAft>
              <a:tabLst>
                <a:tab pos="5754688" algn="r"/>
              </a:tabLst>
              <a:defRPr>
                <a:solidFill>
                  <a:schemeClr val="tx1"/>
                </a:solidFill>
                <a:latin typeface="Arial" panose="020B0604020202020204" pitchFamily="34" charset="0"/>
              </a:defRPr>
            </a:lvl4pPr>
            <a:lvl5pPr eaLnBrk="0" fontAlgn="base" hangingPunct="0">
              <a:spcBef>
                <a:spcPct val="0"/>
              </a:spcBef>
              <a:spcAft>
                <a:spcPct val="0"/>
              </a:spcAft>
              <a:tabLst>
                <a:tab pos="5754688" algn="r"/>
              </a:tabLst>
              <a:defRPr>
                <a:solidFill>
                  <a:schemeClr val="tx1"/>
                </a:solidFill>
                <a:latin typeface="Arial" panose="020B0604020202020204" pitchFamily="34" charset="0"/>
              </a:defRPr>
            </a:lvl5pPr>
            <a:lvl6pPr eaLnBrk="0" fontAlgn="base" hangingPunct="0">
              <a:spcBef>
                <a:spcPct val="0"/>
              </a:spcBef>
              <a:spcAft>
                <a:spcPct val="0"/>
              </a:spcAft>
              <a:tabLst>
                <a:tab pos="5754688" algn="r"/>
              </a:tabLst>
              <a:defRPr>
                <a:solidFill>
                  <a:schemeClr val="tx1"/>
                </a:solidFill>
                <a:latin typeface="Arial" panose="020B0604020202020204" pitchFamily="34" charset="0"/>
              </a:defRPr>
            </a:lvl6pPr>
            <a:lvl7pPr eaLnBrk="0" fontAlgn="base" hangingPunct="0">
              <a:spcBef>
                <a:spcPct val="0"/>
              </a:spcBef>
              <a:spcAft>
                <a:spcPct val="0"/>
              </a:spcAft>
              <a:tabLst>
                <a:tab pos="5754688" algn="r"/>
              </a:tabLst>
              <a:defRPr>
                <a:solidFill>
                  <a:schemeClr val="tx1"/>
                </a:solidFill>
                <a:latin typeface="Arial" panose="020B0604020202020204" pitchFamily="34" charset="0"/>
              </a:defRPr>
            </a:lvl7pPr>
            <a:lvl8pPr eaLnBrk="0" fontAlgn="base" hangingPunct="0">
              <a:spcBef>
                <a:spcPct val="0"/>
              </a:spcBef>
              <a:spcAft>
                <a:spcPct val="0"/>
              </a:spcAft>
              <a:tabLst>
                <a:tab pos="5754688" algn="r"/>
              </a:tabLst>
              <a:defRPr>
                <a:solidFill>
                  <a:schemeClr val="tx1"/>
                </a:solidFill>
                <a:latin typeface="Arial" panose="020B0604020202020204" pitchFamily="34" charset="0"/>
              </a:defRPr>
            </a:lvl8pPr>
            <a:lvl9pPr eaLnBrk="0" fontAlgn="base" hangingPunct="0">
              <a:spcBef>
                <a:spcPct val="0"/>
              </a:spcBef>
              <a:spcAft>
                <a:spcPct val="0"/>
              </a:spcAft>
              <a:tabLst>
                <a:tab pos="5754688" algn="r"/>
              </a:tabLst>
              <a:defRPr>
                <a:solidFill>
                  <a:schemeClr val="tx1"/>
                </a:solidFill>
                <a:latin typeface="Arial" panose="020B0604020202020204" pitchFamily="34" charset="0"/>
              </a:defRPr>
            </a:lvl9pPr>
          </a:lstStyle>
          <a:p>
            <a:pPr marL="0" marR="0" lvl="0" indent="0" algn="ctr" defTabSz="914400" rtl="1" eaLnBrk="0" fontAlgn="base" latinLnBrk="0" hangingPunct="0">
              <a:lnSpc>
                <a:spcPct val="100000"/>
              </a:lnSpc>
              <a:spcBef>
                <a:spcPct val="0"/>
              </a:spcBef>
              <a:spcAft>
                <a:spcPct val="0"/>
              </a:spcAft>
              <a:buClrTx/>
              <a:buSzTx/>
              <a:buFontTx/>
              <a:buNone/>
              <a:tabLst>
                <a:tab pos="5754688" algn="r"/>
              </a:tabLst>
            </a:pPr>
            <a:r>
              <a:rPr kumimoji="0" lang="ar-IQ" altLang="de-DE" sz="2400" b="1" i="0" u="none" strike="noStrike" cap="none" normalizeH="0" baseline="0" dirty="0">
                <a:ln>
                  <a:noFill/>
                </a:ln>
                <a:solidFill>
                  <a:srgbClr val="000000"/>
                </a:solidFill>
                <a:effectLst/>
                <a:latin typeface="Simplified Arabic" panose="02020603050405020304" pitchFamily="18" charset="-78"/>
                <a:ea typeface="Calibri" panose="020F0502020204030204" pitchFamily="34" charset="0"/>
                <a:cs typeface="Simplified Arabic" panose="02020603050405020304" pitchFamily="18" charset="-78"/>
                <a:hlinkClick r:id="rId2"/>
              </a:rPr>
              <a:t>أحد عشر: المخاطر التي يشكلها تنامي اليمين المتطرف والنازية الجديدة على الحياة الديمقراطية في المانيا</a:t>
            </a:r>
            <a:endParaRPr kumimoji="0" lang="de-DE" altLang="de-DE" sz="2400" b="0" i="0" u="none" strike="noStrike" cap="none" normalizeH="0" baseline="0" dirty="0">
              <a:ln>
                <a:noFill/>
              </a:ln>
              <a:solidFill>
                <a:schemeClr val="tx1"/>
              </a:solidFill>
              <a:effectLst/>
            </a:endParaRPr>
          </a:p>
          <a:p>
            <a:pPr marL="0" marR="0" lvl="0" indent="0" algn="ctr" defTabSz="914400" rtl="1" eaLnBrk="0" fontAlgn="base" latinLnBrk="0" hangingPunct="0">
              <a:lnSpc>
                <a:spcPct val="100000"/>
              </a:lnSpc>
              <a:spcBef>
                <a:spcPct val="0"/>
              </a:spcBef>
              <a:spcAft>
                <a:spcPct val="0"/>
              </a:spcAft>
              <a:buClrTx/>
              <a:buSzTx/>
              <a:buFontTx/>
              <a:buNone/>
              <a:tabLst>
                <a:tab pos="5754688" algn="r"/>
              </a:tabLst>
            </a:pPr>
            <a:r>
              <a:rPr kumimoji="0" lang="ar-IQ" altLang="de-DE" sz="2400" b="1" i="0" u="none" strike="noStrike" cap="none" normalizeH="0" baseline="0" dirty="0">
                <a:ln>
                  <a:noFill/>
                </a:ln>
                <a:solidFill>
                  <a:srgbClr val="000000"/>
                </a:solidFill>
                <a:effectLst/>
                <a:latin typeface="Simplified Arabic" panose="02020603050405020304" pitchFamily="18" charset="-78"/>
                <a:ea typeface="Calibri" panose="020F0502020204030204" pitchFamily="34" charset="0"/>
                <a:cs typeface="Simplified Arabic" panose="02020603050405020304" pitchFamily="18" charset="-78"/>
                <a:hlinkClick r:id="rId3"/>
              </a:rPr>
              <a:t>1)الدور السلبي المتفاقم الذي تلعبه قوى اليمين المتطرف والنازية الجديدة في تهديد الحياة الديمقراطية وحقوق الإنسان والسلم الاجتماعي </a:t>
            </a:r>
            <a:endParaRPr kumimoji="0" lang="ar-SA" altLang="de-DE" sz="2400" b="1" i="0" u="none" strike="noStrike" cap="none" normalizeH="0" baseline="0" dirty="0">
              <a:ln>
                <a:noFill/>
              </a:ln>
              <a:solidFill>
                <a:srgbClr val="000000"/>
              </a:solidFill>
              <a:effectLst/>
              <a:latin typeface="Simplified Arabic" panose="02020603050405020304" pitchFamily="18" charset="-78"/>
              <a:ea typeface="Calibri" panose="020F0502020204030204" pitchFamily="34" charset="0"/>
              <a:cs typeface="Simplified Arabic" panose="02020603050405020304" pitchFamily="18" charset="-78"/>
              <a:hlinkClick r:id="rId3"/>
            </a:endParaRPr>
          </a:p>
          <a:p>
            <a:pPr marL="0" marR="0" lvl="0" indent="0" algn="ctr" defTabSz="914400" rtl="1" eaLnBrk="0" fontAlgn="base" latinLnBrk="0" hangingPunct="0">
              <a:lnSpc>
                <a:spcPct val="100000"/>
              </a:lnSpc>
              <a:spcBef>
                <a:spcPct val="0"/>
              </a:spcBef>
              <a:spcAft>
                <a:spcPct val="0"/>
              </a:spcAft>
              <a:buClrTx/>
              <a:buSzTx/>
              <a:buFontTx/>
              <a:buNone/>
              <a:tabLst>
                <a:tab pos="5754688" algn="r"/>
              </a:tabLst>
            </a:pPr>
            <a:r>
              <a:rPr kumimoji="0" lang="ar-IQ" altLang="de-DE" sz="2400" b="1" i="0" u="none" strike="noStrike" cap="none" normalizeH="0" baseline="0" dirty="0">
                <a:ln>
                  <a:noFill/>
                </a:ln>
                <a:solidFill>
                  <a:srgbClr val="000000"/>
                </a:solidFill>
                <a:effectLst/>
                <a:latin typeface="Simplified Arabic" panose="02020603050405020304" pitchFamily="18" charset="-78"/>
                <a:ea typeface="Calibri" panose="020F0502020204030204" pitchFamily="34" charset="0"/>
                <a:cs typeface="Simplified Arabic" panose="02020603050405020304" pitchFamily="18" charset="-78"/>
                <a:hlinkClick r:id="rId3"/>
              </a:rPr>
              <a:t>في ألمانيا وفي التجاوز على دستور ألمانيا الديمقراطي.</a:t>
            </a:r>
            <a:r>
              <a:rPr kumimoji="0" lang="ar-SA" altLang="de-DE" sz="2400" b="1" i="0" u="none" strike="noStrike" cap="none" normalizeH="0" baseline="0" dirty="0">
                <a:ln>
                  <a:noFill/>
                </a:ln>
                <a:solidFill>
                  <a:srgbClr val="000000"/>
                </a:solidFill>
                <a:effectLst/>
                <a:latin typeface="Simplified Arabic" panose="02020603050405020304" pitchFamily="18" charset="-78"/>
                <a:ea typeface="Calibri" panose="020F0502020204030204" pitchFamily="34" charset="0"/>
                <a:cs typeface="Simplified Arabic" panose="02020603050405020304" pitchFamily="18" charset="-78"/>
              </a:rPr>
              <a:t> </a:t>
            </a:r>
          </a:p>
          <a:p>
            <a:pPr marL="0" marR="0" lvl="0" indent="0" algn="ctr" defTabSz="914400" rtl="1" eaLnBrk="0" fontAlgn="base" latinLnBrk="0" hangingPunct="0">
              <a:lnSpc>
                <a:spcPct val="100000"/>
              </a:lnSpc>
              <a:spcBef>
                <a:spcPct val="0"/>
              </a:spcBef>
              <a:spcAft>
                <a:spcPct val="0"/>
              </a:spcAft>
              <a:buClrTx/>
              <a:buSzTx/>
              <a:buFontTx/>
              <a:buNone/>
              <a:tabLst>
                <a:tab pos="5754688" algn="r"/>
              </a:tabLst>
            </a:pPr>
            <a:r>
              <a:rPr lang="ar-SA" altLang="de-DE" sz="2400" b="1" dirty="0">
                <a:solidFill>
                  <a:srgbClr val="000000"/>
                </a:solidFill>
                <a:latin typeface="Simplified Arabic" panose="02020603050405020304" pitchFamily="18" charset="-78"/>
                <a:ea typeface="Calibri" panose="020F0502020204030204" pitchFamily="34" charset="0"/>
                <a:cs typeface="Simplified Arabic" panose="02020603050405020304" pitchFamily="18" charset="-78"/>
                <a:hlinkClick r:id="rId4"/>
              </a:rPr>
              <a:t> 2 </a:t>
            </a:r>
            <a:r>
              <a:rPr kumimoji="0" lang="ar-IQ" altLang="de-DE" sz="2400" b="1" i="0" u="none" strike="noStrike" cap="none" normalizeH="0" baseline="0" dirty="0">
                <a:ln>
                  <a:noFill/>
                </a:ln>
                <a:solidFill>
                  <a:srgbClr val="000000"/>
                </a:solidFill>
                <a:effectLst/>
                <a:latin typeface="Simplified Arabic" panose="02020603050405020304" pitchFamily="18" charset="-78"/>
                <a:ea typeface="Calibri" panose="020F0502020204030204" pitchFamily="34" charset="0"/>
                <a:cs typeface="Simplified Arabic" panose="02020603050405020304" pitchFamily="18" charset="-78"/>
                <a:hlinkClick r:id="rId4"/>
              </a:rPr>
              <a:t>)</a:t>
            </a:r>
            <a:r>
              <a:rPr kumimoji="0" lang="ar-SA" altLang="de-DE" sz="2400" b="1" i="0" u="none" strike="noStrike" cap="none" normalizeH="0" baseline="0" dirty="0">
                <a:ln>
                  <a:noFill/>
                </a:ln>
                <a:solidFill>
                  <a:srgbClr val="000000"/>
                </a:solidFill>
                <a:effectLst/>
                <a:latin typeface="Simplified Arabic" panose="02020603050405020304" pitchFamily="18" charset="-78"/>
                <a:ea typeface="Calibri" panose="020F0502020204030204" pitchFamily="34" charset="0"/>
                <a:cs typeface="Simplified Arabic" panose="02020603050405020304" pitchFamily="18" charset="-78"/>
                <a:hlinkClick r:id="rId4"/>
              </a:rPr>
              <a:t> </a:t>
            </a:r>
            <a:r>
              <a:rPr kumimoji="0" lang="ar-IQ" altLang="de-DE" sz="2400" b="1" i="0" u="none" strike="noStrike" cap="none" normalizeH="0" baseline="0" dirty="0">
                <a:ln>
                  <a:noFill/>
                </a:ln>
                <a:solidFill>
                  <a:srgbClr val="000000"/>
                </a:solidFill>
                <a:effectLst/>
                <a:latin typeface="Simplified Arabic" panose="02020603050405020304" pitchFamily="18" charset="-78"/>
                <a:ea typeface="Calibri" panose="020F0502020204030204" pitchFamily="34" charset="0"/>
                <a:cs typeface="Simplified Arabic" panose="02020603050405020304" pitchFamily="18" charset="-78"/>
                <a:hlinkClick r:id="rId4"/>
              </a:rPr>
              <a:t>مخاطر وجود قوى يمينية متطرفة ونازية جديدة في أجهزة الدولة المدنية والعسكرية، لاسيما في الجيش والشرطة والأجهزة الأمنية</a:t>
            </a:r>
            <a:endParaRPr kumimoji="0" lang="ar-SA" altLang="de-DE" sz="2400" b="1" i="0" u="none" strike="noStrike" cap="none" normalizeH="0" baseline="0" dirty="0">
              <a:ln>
                <a:noFill/>
              </a:ln>
              <a:solidFill>
                <a:srgbClr val="000000"/>
              </a:solidFill>
              <a:effectLst/>
              <a:latin typeface="Simplified Arabic" panose="02020603050405020304" pitchFamily="18" charset="-78"/>
              <a:ea typeface="Calibri" panose="020F0502020204030204" pitchFamily="34" charset="0"/>
              <a:cs typeface="Simplified Arabic" panose="02020603050405020304" pitchFamily="18" charset="-78"/>
            </a:endParaRPr>
          </a:p>
          <a:p>
            <a:pPr marL="0" marR="0" lvl="0" indent="0" algn="ctr" defTabSz="914400" rtl="1" eaLnBrk="0" fontAlgn="base" latinLnBrk="0" hangingPunct="0">
              <a:lnSpc>
                <a:spcPct val="100000"/>
              </a:lnSpc>
              <a:spcBef>
                <a:spcPct val="0"/>
              </a:spcBef>
              <a:spcAft>
                <a:spcPct val="0"/>
              </a:spcAft>
              <a:buClrTx/>
              <a:buSzTx/>
              <a:buFontTx/>
              <a:buNone/>
              <a:tabLst>
                <a:tab pos="5754688" algn="r"/>
              </a:tabLst>
            </a:pPr>
            <a:r>
              <a:rPr kumimoji="0" lang="ar-SA" altLang="de-DE" sz="2400" b="1"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Arial" panose="020B0604020202020204" pitchFamily="34" charset="0"/>
                <a:hlinkClick r:id="rId5"/>
              </a:rPr>
              <a:t>3)المخاطر الكبيرة على تصدع الوحدة الأوروبية وعلى تنامي التناقضات والصراعات الداخلية وعلى عملتها الموحدة (اليورو) ومجمل تطورها الاقتصادي</a:t>
            </a:r>
            <a:r>
              <a:rPr kumimoji="0" lang="de-DE" altLang="de-DE" sz="2400" b="1"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Arial" panose="020B0604020202020204" pitchFamily="34" charset="0"/>
                <a:hlinkClick r:id="rId5"/>
              </a:rPr>
              <a:t>.                                </a:t>
            </a:r>
            <a:endParaRPr kumimoji="0" lang="ar-SA" altLang="de-DE" sz="2400" b="1"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Arial" panose="020B0604020202020204" pitchFamily="34" charset="0"/>
            </a:endParaRPr>
          </a:p>
          <a:p>
            <a:pPr marL="0" marR="0" lvl="0" indent="0" algn="ctr" defTabSz="914400" rtl="1" eaLnBrk="0" fontAlgn="base" latinLnBrk="0" hangingPunct="0">
              <a:lnSpc>
                <a:spcPct val="100000"/>
              </a:lnSpc>
              <a:spcBef>
                <a:spcPct val="0"/>
              </a:spcBef>
              <a:spcAft>
                <a:spcPct val="0"/>
              </a:spcAft>
              <a:buClrTx/>
              <a:buSzTx/>
              <a:buFontTx/>
              <a:buNone/>
              <a:tabLst>
                <a:tab pos="5754688" algn="r"/>
              </a:tabLst>
            </a:pPr>
            <a:endParaRPr lang="ar-SA" altLang="de-DE" sz="2400" b="1" dirty="0">
              <a:latin typeface="Calibri" panose="020F0502020204030204" pitchFamily="34" charset="0"/>
              <a:cs typeface="Arial" panose="020B0604020202020204" pitchFamily="34" charset="0"/>
            </a:endParaRPr>
          </a:p>
          <a:p>
            <a:pPr algn="ctr" rtl="1">
              <a:lnSpc>
                <a:spcPct val="107000"/>
              </a:lnSpc>
              <a:spcAft>
                <a:spcPts val="800"/>
              </a:spcAft>
            </a:pPr>
            <a:r>
              <a:rPr lang="ar-SA" sz="2400" b="1" dirty="0">
                <a:solidFill>
                  <a:srgbClr val="000000"/>
                </a:solidFill>
                <a:effectLst/>
                <a:latin typeface="Calibri" panose="020F0502020204030204" pitchFamily="34" charset="0"/>
                <a:ea typeface="Calibri" panose="020F0502020204030204" pitchFamily="34" charset="0"/>
                <a:cs typeface="Simplified Arabic" panose="02020603050405020304" pitchFamily="18" charset="-78"/>
              </a:rPr>
              <a:t>أما عن أعداد المسلمين في ألمانيا فيتراوح بين 5,3-5,7 ملون نسمة في عام 2021 أي بحدود 6,4-6,7 % من مجموع السكان، </a:t>
            </a:r>
          </a:p>
          <a:p>
            <a:pPr algn="ctr" rtl="1">
              <a:lnSpc>
                <a:spcPct val="107000"/>
              </a:lnSpc>
              <a:spcAft>
                <a:spcPts val="800"/>
              </a:spcAft>
            </a:pPr>
            <a:r>
              <a:rPr lang="ar-SA" sz="2400" b="1" dirty="0">
                <a:solidFill>
                  <a:srgbClr val="000000"/>
                </a:solidFill>
                <a:effectLst/>
                <a:latin typeface="Calibri" panose="020F0502020204030204" pitchFamily="34" charset="0"/>
                <a:ea typeface="Calibri" panose="020F0502020204030204" pitchFamily="34" charset="0"/>
                <a:cs typeface="Simplified Arabic" panose="02020603050405020304" pitchFamily="18" charset="-78"/>
              </a:rPr>
              <a:t>وعلى وفق بلدانهم الأصلية، جاءت تركيا في المقدمة وبلغ عددهم 2.295.308 نسمة، </a:t>
            </a:r>
          </a:p>
          <a:p>
            <a:pPr algn="ctr" rtl="1">
              <a:lnSpc>
                <a:spcPct val="107000"/>
              </a:lnSpc>
              <a:spcAft>
                <a:spcPts val="800"/>
              </a:spcAft>
            </a:pPr>
            <a:r>
              <a:rPr lang="ar-SA" sz="2400" b="1" dirty="0">
                <a:solidFill>
                  <a:srgbClr val="000000"/>
                </a:solidFill>
                <a:effectLst/>
                <a:latin typeface="Calibri" panose="020F0502020204030204" pitchFamily="34" charset="0"/>
                <a:ea typeface="Calibri" panose="020F0502020204030204" pitchFamily="34" charset="0"/>
                <a:cs typeface="Simplified Arabic" panose="02020603050405020304" pitchFamily="18" charset="-78"/>
              </a:rPr>
              <a:t>ثم سوريا ووصل عددهم 458.482 نسمة، تليها جمهورية يوغوسلافيا السابقة: 453.475 نسمة، </a:t>
            </a:r>
          </a:p>
          <a:p>
            <a:pPr algn="ctr" rtl="1">
              <a:lnSpc>
                <a:spcPct val="107000"/>
              </a:lnSpc>
              <a:spcAft>
                <a:spcPts val="800"/>
              </a:spcAft>
            </a:pPr>
            <a:r>
              <a:rPr lang="ar-SA" sz="2400" b="1" dirty="0">
                <a:solidFill>
                  <a:srgbClr val="000000"/>
                </a:solidFill>
                <a:effectLst/>
                <a:latin typeface="Calibri" panose="020F0502020204030204" pitchFamily="34" charset="0"/>
                <a:ea typeface="Calibri" panose="020F0502020204030204" pitchFamily="34" charset="0"/>
                <a:cs typeface="Simplified Arabic" panose="02020603050405020304" pitchFamily="18" charset="-78"/>
              </a:rPr>
              <a:t>وأفغانستان: 235.886 نسمة، ثم المغرب وبلغ عددهم 156.327 نسمة، والعراق135.210 نسمة، </a:t>
            </a:r>
          </a:p>
          <a:p>
            <a:pPr algn="ctr" rtl="1">
              <a:lnSpc>
                <a:spcPct val="107000"/>
              </a:lnSpc>
              <a:spcAft>
                <a:spcPts val="800"/>
              </a:spcAft>
            </a:pPr>
            <a:r>
              <a:rPr lang="ar-SA" sz="2400" b="1" dirty="0">
                <a:solidFill>
                  <a:srgbClr val="000000"/>
                </a:solidFill>
                <a:effectLst/>
                <a:latin typeface="Calibri" panose="020F0502020204030204" pitchFamily="34" charset="0"/>
                <a:ea typeface="Calibri" panose="020F0502020204030204" pitchFamily="34" charset="0"/>
                <a:cs typeface="Simplified Arabic" panose="02020603050405020304" pitchFamily="18" charset="-78"/>
              </a:rPr>
              <a:t>ثم لبنان: 116.634 نسمة، وجنوب أفريقيا 114.563 نسمة</a:t>
            </a:r>
            <a:r>
              <a:rPr lang="de-DE" sz="2400" b="1" dirty="0">
                <a:solidFill>
                  <a:srgbClr val="000000"/>
                </a:solidFill>
                <a:effectLst/>
                <a:latin typeface="Simplified Arabic" panose="02020603050405020304" pitchFamily="18" charset="-78"/>
                <a:ea typeface="Calibri" panose="020F0502020204030204" pitchFamily="34" charset="0"/>
                <a:cs typeface="Arial" panose="020B0604020202020204" pitchFamily="34" charset="0"/>
              </a:rPr>
              <a:t>.</a:t>
            </a:r>
            <a:r>
              <a:rPr lang="ar-SA" sz="2400" b="1" dirty="0">
                <a:solidFill>
                  <a:srgbClr val="000000"/>
                </a:solidFill>
                <a:effectLst/>
                <a:latin typeface="Calibri" panose="020F0502020204030204" pitchFamily="34" charset="0"/>
                <a:ea typeface="Calibri" panose="020F0502020204030204" pitchFamily="34" charset="0"/>
                <a:cs typeface="Simplified Arabic" panose="02020603050405020304" pitchFamily="18" charset="-78"/>
              </a:rPr>
              <a:t> وتأتي بعد ذلك باكستان في المرتبة التاسعة </a:t>
            </a:r>
          </a:p>
          <a:p>
            <a:pPr algn="ctr" rtl="1">
              <a:lnSpc>
                <a:spcPct val="107000"/>
              </a:lnSpc>
              <a:spcAft>
                <a:spcPts val="800"/>
              </a:spcAft>
            </a:pPr>
            <a:r>
              <a:rPr lang="ar-SA" sz="2400" b="1" dirty="0">
                <a:solidFill>
                  <a:srgbClr val="000000"/>
                </a:solidFill>
                <a:effectLst/>
                <a:latin typeface="Calibri" panose="020F0502020204030204" pitchFamily="34" charset="0"/>
                <a:ea typeface="Calibri" panose="020F0502020204030204" pitchFamily="34" charset="0"/>
                <a:cs typeface="Simplified Arabic" panose="02020603050405020304" pitchFamily="18" charset="-78"/>
              </a:rPr>
              <a:t>وبلغ عددهم 110.691 نسمة، ثم شمال أفريقيا وعددهم 108.102 نسمة، وإيران وبلغ عددهم 84.956 نسمة، </a:t>
            </a:r>
          </a:p>
          <a:p>
            <a:pPr algn="ctr" rtl="1">
              <a:lnSpc>
                <a:spcPct val="107000"/>
              </a:lnSpc>
              <a:spcAft>
                <a:spcPts val="800"/>
              </a:spcAft>
            </a:pPr>
            <a:r>
              <a:rPr lang="ar-SA" sz="2400" b="1" dirty="0">
                <a:solidFill>
                  <a:srgbClr val="000000"/>
                </a:solidFill>
                <a:effectLst/>
                <a:latin typeface="Calibri" panose="020F0502020204030204" pitchFamily="34" charset="0"/>
                <a:ea typeface="Calibri" panose="020F0502020204030204" pitchFamily="34" charset="0"/>
                <a:cs typeface="Simplified Arabic" panose="02020603050405020304" pitchFamily="18" charset="-78"/>
              </a:rPr>
              <a:t>وروسيا وبلغ عددهم 73.476 نسمة</a:t>
            </a:r>
            <a:r>
              <a:rPr lang="de-DE" sz="2400" b="1" dirty="0">
                <a:solidFill>
                  <a:srgbClr val="000000"/>
                </a:solidFill>
                <a:effectLst/>
                <a:latin typeface="Simplified Arabic" panose="02020603050405020304" pitchFamily="18" charset="-78"/>
                <a:ea typeface="Calibri" panose="020F0502020204030204" pitchFamily="34" charset="0"/>
                <a:cs typeface="Arial" panose="020B0604020202020204" pitchFamily="34" charset="0"/>
              </a:rPr>
              <a:t>.</a:t>
            </a:r>
            <a:r>
              <a:rPr lang="ar-SA" sz="2400" b="1" dirty="0">
                <a:solidFill>
                  <a:srgbClr val="000000"/>
                </a:solidFill>
                <a:effectLst/>
                <a:latin typeface="Calibri" panose="020F0502020204030204" pitchFamily="34" charset="0"/>
                <a:ea typeface="Calibri" panose="020F0502020204030204" pitchFamily="34" charset="0"/>
                <a:cs typeface="Simplified Arabic" panose="02020603050405020304" pitchFamily="18" charset="-78"/>
              </a:rPr>
              <a:t> وفي النهاية تأتي ألبانيا ويبلغ عدد مسلميها في ألمانيا 61.323 نسمة</a:t>
            </a:r>
            <a:r>
              <a:rPr lang="de-DE" sz="2400" b="1" dirty="0">
                <a:solidFill>
                  <a:srgbClr val="000000"/>
                </a:solidFill>
                <a:effectLst/>
                <a:latin typeface="Simplified Arabic" panose="02020603050405020304" pitchFamily="18" charset="-78"/>
                <a:ea typeface="Calibri" panose="020F0502020204030204" pitchFamily="34" charset="0"/>
                <a:cs typeface="Arial" panose="020B0604020202020204" pitchFamily="34" charset="0"/>
              </a:rPr>
              <a:t>. </a:t>
            </a:r>
            <a:endParaRPr lang="de-DE" sz="2400" dirty="0">
              <a:effectLst/>
              <a:latin typeface="Calibri" panose="020F0502020204030204" pitchFamily="34" charset="0"/>
              <a:ea typeface="Calibri" panose="020F0502020204030204" pitchFamily="34" charset="0"/>
              <a:cs typeface="Arial" panose="020B0604020202020204" pitchFamily="34" charset="0"/>
            </a:endParaRPr>
          </a:p>
          <a:p>
            <a:pPr algn="ctr" rtl="1">
              <a:lnSpc>
                <a:spcPct val="107000"/>
              </a:lnSpc>
              <a:spcAft>
                <a:spcPts val="800"/>
              </a:spcAft>
            </a:pPr>
            <a:r>
              <a:rPr lang="ar-SA" sz="2400" b="1" dirty="0">
                <a:solidFill>
                  <a:srgbClr val="000000"/>
                </a:solidFill>
                <a:effectLst/>
                <a:latin typeface="Calibri" panose="020F0502020204030204" pitchFamily="34" charset="0"/>
                <a:ea typeface="Calibri" panose="020F0502020204030204" pitchFamily="34" charset="0"/>
                <a:cs typeface="Simplified Arabic" panose="02020603050405020304" pitchFamily="18" charset="-78"/>
              </a:rPr>
              <a:t>راجع: تعرف على إحصائيات المسلمين في ألمانيا، الأهرام في 5-4-2018</a:t>
            </a:r>
            <a:r>
              <a:rPr lang="ar-SA" sz="2400" b="1" dirty="0">
                <a:solidFill>
                  <a:srgbClr val="000000"/>
                </a:solidFill>
                <a:effectLst/>
                <a:latin typeface="Calibri" panose="020F0502020204030204" pitchFamily="34" charset="0"/>
                <a:ea typeface="Times New Roman" panose="02020603050405020304" pitchFamily="18" charset="0"/>
                <a:cs typeface="Simplified Arabic" panose="02020603050405020304" pitchFamily="18" charset="-78"/>
              </a:rPr>
              <a:t>. </a:t>
            </a:r>
            <a:r>
              <a:rPr lang="ar-SA" sz="2400" b="1" dirty="0">
                <a:solidFill>
                  <a:srgbClr val="000000"/>
                </a:solidFill>
                <a:effectLst/>
                <a:latin typeface="Calibri" panose="020F0502020204030204" pitchFamily="34" charset="0"/>
                <a:ea typeface="Calibri" panose="020F0502020204030204" pitchFamily="34" charset="0"/>
                <a:cs typeface="Simplified Arabic" panose="02020603050405020304" pitchFamily="18" charset="-78"/>
              </a:rPr>
              <a:t> </a:t>
            </a:r>
          </a:p>
          <a:p>
            <a:pPr algn="ctr" rtl="1">
              <a:lnSpc>
                <a:spcPct val="107000"/>
              </a:lnSpc>
              <a:spcAft>
                <a:spcPts val="800"/>
              </a:spcAft>
            </a:pPr>
            <a:endParaRPr lang="ar-SA" sz="2400" b="1" dirty="0">
              <a:solidFill>
                <a:srgbClr val="000000"/>
              </a:solidFill>
              <a:effectLst/>
              <a:latin typeface="Calibri" panose="020F0502020204030204" pitchFamily="34" charset="0"/>
              <a:ea typeface="Calibri" panose="020F0502020204030204" pitchFamily="34" charset="0"/>
              <a:cs typeface="Simplified Arabic" panose="02020603050405020304" pitchFamily="18" charset="-78"/>
            </a:endParaRPr>
          </a:p>
          <a:p>
            <a:pPr algn="ctr" rtl="1">
              <a:lnSpc>
                <a:spcPct val="107000"/>
              </a:lnSpc>
              <a:spcAft>
                <a:spcPts val="800"/>
              </a:spcAft>
            </a:pPr>
            <a:r>
              <a:rPr lang="ar-SA" sz="2400" b="1" dirty="0">
                <a:solidFill>
                  <a:srgbClr val="000000"/>
                </a:solidFill>
                <a:latin typeface="Calibri" panose="020F0502020204030204" pitchFamily="34" charset="0"/>
                <a:ea typeface="Calibri" panose="020F0502020204030204" pitchFamily="34" charset="0"/>
                <a:cs typeface="Simplified Arabic" panose="02020603050405020304" pitchFamily="18" charset="-78"/>
              </a:rPr>
              <a:t>دور الدول العربية والدول ذات الأكثرية المسلمة في الموقف من المسلمين في أوروبا، ومنها ألمانيا: </a:t>
            </a:r>
          </a:p>
          <a:p>
            <a:pPr algn="ctr" rtl="1">
              <a:lnSpc>
                <a:spcPct val="107000"/>
              </a:lnSpc>
              <a:spcAft>
                <a:spcPts val="800"/>
              </a:spcAft>
            </a:pPr>
            <a:r>
              <a:rPr lang="ar-SA" sz="2400" b="1" dirty="0">
                <a:solidFill>
                  <a:srgbClr val="000000"/>
                </a:solidFill>
                <a:effectLst/>
                <a:latin typeface="Calibri" panose="020F0502020204030204" pitchFamily="34" charset="0"/>
                <a:ea typeface="Calibri" panose="020F0502020204030204" pitchFamily="34" charset="0"/>
                <a:cs typeface="Simplified Arabic" panose="02020603050405020304" pitchFamily="18" charset="-78"/>
              </a:rPr>
              <a:t>** </a:t>
            </a:r>
            <a:r>
              <a:rPr lang="ar-IQ" sz="2400" b="1" dirty="0">
                <a:solidFill>
                  <a:srgbClr val="000000"/>
                </a:solidFill>
                <a:effectLst/>
                <a:ea typeface="Calibri" panose="020F0502020204030204" pitchFamily="34" charset="0"/>
                <a:cs typeface="Simplified Arabic" panose="02020603050405020304" pitchFamily="18" charset="-78"/>
              </a:rPr>
              <a:t>تقديم الدعم المالي لبناء المساجد في عدد كبير من المدن الألمانية </a:t>
            </a:r>
            <a:r>
              <a:rPr lang="ar-SA" sz="2400" b="1" dirty="0">
                <a:solidFill>
                  <a:srgbClr val="000000"/>
                </a:solidFill>
                <a:effectLst/>
                <a:ea typeface="Calibri" panose="020F0502020204030204" pitchFamily="34" charset="0"/>
                <a:cs typeface="Simplified Arabic" panose="02020603050405020304" pitchFamily="18" charset="-78"/>
              </a:rPr>
              <a:t>..، </a:t>
            </a:r>
          </a:p>
          <a:p>
            <a:pPr algn="ctr" rtl="1">
              <a:lnSpc>
                <a:spcPct val="107000"/>
              </a:lnSpc>
              <a:spcAft>
                <a:spcPts val="800"/>
              </a:spcAft>
            </a:pPr>
            <a:r>
              <a:rPr lang="ar-SA" sz="2400" b="1" dirty="0">
                <a:solidFill>
                  <a:srgbClr val="000000"/>
                </a:solidFill>
                <a:effectLst/>
                <a:latin typeface="Calibri" panose="020F0502020204030204" pitchFamily="34" charset="0"/>
                <a:ea typeface="Calibri" panose="020F0502020204030204" pitchFamily="34" charset="0"/>
                <a:cs typeface="Simplified Arabic" panose="02020603050405020304" pitchFamily="18" charset="-78"/>
              </a:rPr>
              <a:t>** </a:t>
            </a:r>
            <a:r>
              <a:rPr lang="ar-IQ" sz="2400" b="1" dirty="0">
                <a:solidFill>
                  <a:srgbClr val="000000"/>
                </a:solidFill>
                <a:effectLst/>
                <a:latin typeface="Calibri" panose="020F0502020204030204" pitchFamily="34" charset="0"/>
                <a:ea typeface="Calibri" panose="020F0502020204030204" pitchFamily="34" charset="0"/>
                <a:cs typeface="Simplified Arabic" panose="02020603050405020304" pitchFamily="18" charset="-78"/>
              </a:rPr>
              <a:t>مساندة إقامة جمعيات دينية وتجمعات إسلامية ودعمها مالياً.</a:t>
            </a:r>
            <a:endParaRPr lang="ar-SA" sz="2400" b="1" dirty="0">
              <a:solidFill>
                <a:srgbClr val="000000"/>
              </a:solidFill>
              <a:effectLst/>
              <a:latin typeface="Calibri" panose="020F0502020204030204" pitchFamily="34" charset="0"/>
              <a:ea typeface="Calibri" panose="020F0502020204030204" pitchFamily="34" charset="0"/>
              <a:cs typeface="Simplified Arabic" panose="02020603050405020304" pitchFamily="18" charset="-78"/>
            </a:endParaRPr>
          </a:p>
          <a:p>
            <a:pPr algn="ctr" rtl="1">
              <a:lnSpc>
                <a:spcPct val="107000"/>
              </a:lnSpc>
              <a:spcAft>
                <a:spcPts val="800"/>
              </a:spcAft>
            </a:pPr>
            <a:r>
              <a:rPr lang="ar-SA" sz="2400" b="1" dirty="0">
                <a:solidFill>
                  <a:srgbClr val="000000"/>
                </a:solidFill>
                <a:latin typeface="Calibri" panose="020F0502020204030204" pitchFamily="34" charset="0"/>
                <a:ea typeface="Calibri" panose="020F0502020204030204" pitchFamily="34" charset="0"/>
                <a:cs typeface="Simplified Arabic" panose="02020603050405020304" pitchFamily="18" charset="-78"/>
              </a:rPr>
              <a:t>** </a:t>
            </a:r>
            <a:r>
              <a:rPr lang="ar-IQ" sz="2400" b="1" dirty="0">
                <a:solidFill>
                  <a:srgbClr val="000000"/>
                </a:solidFill>
                <a:effectLst/>
                <a:latin typeface="Calibri" panose="020F0502020204030204" pitchFamily="34" charset="0"/>
                <a:ea typeface="Calibri" panose="020F0502020204030204" pitchFamily="34" charset="0"/>
                <a:cs typeface="Simplified Arabic" panose="02020603050405020304" pitchFamily="18" charset="-78"/>
              </a:rPr>
              <a:t>إقامة المدارس بدعم من حكومات تلك البلدان أو وكالات إسلامية أو شخصيات غنية.</a:t>
            </a:r>
            <a:endParaRPr lang="ar-SA" sz="2400" b="1" dirty="0">
              <a:solidFill>
                <a:srgbClr val="000000"/>
              </a:solidFill>
              <a:effectLst/>
              <a:latin typeface="Calibri" panose="020F0502020204030204" pitchFamily="34" charset="0"/>
              <a:ea typeface="Calibri" panose="020F0502020204030204" pitchFamily="34" charset="0"/>
              <a:cs typeface="Simplified Arabic" panose="02020603050405020304" pitchFamily="18" charset="-78"/>
            </a:endParaRPr>
          </a:p>
          <a:p>
            <a:pPr algn="ctr" rtl="1">
              <a:lnSpc>
                <a:spcPct val="107000"/>
              </a:lnSpc>
              <a:spcAft>
                <a:spcPts val="800"/>
              </a:spcAft>
            </a:pPr>
            <a:r>
              <a:rPr lang="ar-SA" sz="2400" b="1" dirty="0">
                <a:solidFill>
                  <a:srgbClr val="000000"/>
                </a:solidFill>
                <a:effectLst/>
                <a:ea typeface="Calibri" panose="020F0502020204030204" pitchFamily="34" charset="0"/>
                <a:cs typeface="Simplified Arabic" panose="02020603050405020304" pitchFamily="18" charset="-78"/>
              </a:rPr>
              <a:t>** </a:t>
            </a:r>
            <a:r>
              <a:rPr lang="ar-IQ" sz="2400" b="1" dirty="0">
                <a:solidFill>
                  <a:srgbClr val="000000"/>
                </a:solidFill>
                <a:effectLst/>
                <a:ea typeface="Calibri" panose="020F0502020204030204" pitchFamily="34" charset="0"/>
                <a:cs typeface="Simplified Arabic" panose="02020603050405020304" pitchFamily="18" charset="-78"/>
              </a:rPr>
              <a:t>إيصال كميات هائلة من القرآن المترجم إلى الألمانية والمطبوع في المملكة السعودية إلى ألمانيا</a:t>
            </a:r>
            <a:r>
              <a:rPr lang="ar-SA" sz="2400" b="1" dirty="0">
                <a:solidFill>
                  <a:srgbClr val="000000"/>
                </a:solidFill>
                <a:effectLst/>
                <a:ea typeface="Calibri" panose="020F0502020204030204" pitchFamily="34" charset="0"/>
                <a:cs typeface="Simplified Arabic" panose="02020603050405020304" pitchFamily="18" charset="-78"/>
              </a:rPr>
              <a:t>.</a:t>
            </a:r>
          </a:p>
          <a:p>
            <a:pPr algn="ctr" rtl="1">
              <a:lnSpc>
                <a:spcPct val="107000"/>
              </a:lnSpc>
              <a:spcAft>
                <a:spcPts val="800"/>
              </a:spcAft>
            </a:pPr>
            <a:r>
              <a:rPr lang="ar-SA" sz="2400" b="1" dirty="0">
                <a:solidFill>
                  <a:srgbClr val="000000"/>
                </a:solidFill>
                <a:latin typeface="Calibri" panose="020F0502020204030204" pitchFamily="34" charset="0"/>
                <a:ea typeface="Calibri" panose="020F0502020204030204" pitchFamily="34" charset="0"/>
                <a:cs typeface="Simplified Arabic" panose="02020603050405020304" pitchFamily="18" charset="-78"/>
              </a:rPr>
              <a:t>** </a:t>
            </a:r>
            <a:r>
              <a:rPr lang="ar-IQ" sz="2400" b="1" dirty="0">
                <a:solidFill>
                  <a:srgbClr val="000000"/>
                </a:solidFill>
                <a:effectLst/>
                <a:ea typeface="Calibri" panose="020F0502020204030204" pitchFamily="34" charset="0"/>
                <a:cs typeface="Simplified Arabic" panose="02020603050405020304" pitchFamily="18" charset="-78"/>
              </a:rPr>
              <a:t>تشكيل جماعات من الإسلاميين المتطرفين باسم "شرطة الشريعة"، الشبيهة لما هو موجود في السعودية تحت </a:t>
            </a:r>
            <a:endParaRPr lang="ar-SA" sz="2400" b="1" dirty="0">
              <a:solidFill>
                <a:srgbClr val="000000"/>
              </a:solidFill>
              <a:effectLst/>
              <a:ea typeface="Calibri" panose="020F0502020204030204" pitchFamily="34" charset="0"/>
              <a:cs typeface="Simplified Arabic" panose="02020603050405020304" pitchFamily="18" charset="-78"/>
            </a:endParaRPr>
          </a:p>
          <a:p>
            <a:pPr algn="ctr" rtl="1">
              <a:lnSpc>
                <a:spcPct val="107000"/>
              </a:lnSpc>
              <a:spcAft>
                <a:spcPts val="800"/>
              </a:spcAft>
            </a:pPr>
            <a:r>
              <a:rPr lang="ar-IQ" sz="2400" b="1" dirty="0">
                <a:solidFill>
                  <a:srgbClr val="000000"/>
                </a:solidFill>
                <a:effectLst/>
                <a:ea typeface="Calibri" panose="020F0502020204030204" pitchFamily="34" charset="0"/>
                <a:cs typeface="Simplified Arabic" panose="02020603050405020304" pitchFamily="18" charset="-78"/>
              </a:rPr>
              <a:t>اسم شرطة "الأمر بالمعروف والنهي عن المنكر"، في المانيا</a:t>
            </a:r>
            <a:r>
              <a:rPr lang="ar-SA" sz="2400" b="1" dirty="0">
                <a:solidFill>
                  <a:srgbClr val="000000"/>
                </a:solidFill>
                <a:effectLst/>
                <a:ea typeface="Calibri" panose="020F0502020204030204" pitchFamily="34" charset="0"/>
                <a:cs typeface="Simplified Arabic" panose="02020603050405020304" pitchFamily="18" charset="-78"/>
              </a:rPr>
              <a:t>.</a:t>
            </a:r>
            <a:r>
              <a:rPr lang="ar-IQ" sz="2400" b="1" dirty="0">
                <a:solidFill>
                  <a:srgbClr val="000000"/>
                </a:solidFill>
                <a:effectLst/>
                <a:ea typeface="Calibri" panose="020F0502020204030204" pitchFamily="34" charset="0"/>
                <a:cs typeface="Simplified Arabic" panose="02020603050405020304" pitchFamily="18" charset="-78"/>
              </a:rPr>
              <a:t> </a:t>
            </a:r>
            <a:endParaRPr lang="ar-SA" sz="2400" b="1" dirty="0">
              <a:solidFill>
                <a:srgbClr val="000000"/>
              </a:solidFill>
              <a:effectLst/>
              <a:ea typeface="Calibri" panose="020F0502020204030204" pitchFamily="34" charset="0"/>
              <a:cs typeface="Simplified Arabic" panose="02020603050405020304" pitchFamily="18" charset="-78"/>
            </a:endParaRPr>
          </a:p>
          <a:p>
            <a:pPr algn="ctr" rtl="1">
              <a:lnSpc>
                <a:spcPct val="107000"/>
              </a:lnSpc>
              <a:spcAft>
                <a:spcPts val="800"/>
              </a:spcAft>
            </a:pPr>
            <a:r>
              <a:rPr lang="ar-SA" sz="2400" b="1" dirty="0">
                <a:solidFill>
                  <a:srgbClr val="000000"/>
                </a:solidFill>
                <a:ea typeface="Calibri" panose="020F0502020204030204" pitchFamily="34" charset="0"/>
                <a:cs typeface="Simplified Arabic" panose="02020603050405020304" pitchFamily="18" charset="-78"/>
              </a:rPr>
              <a:t>ما هي السلفية الإسلامية في ألمانيا؟ </a:t>
            </a:r>
            <a:r>
              <a:rPr lang="ar-SA" sz="2400" b="1" dirty="0">
                <a:effectLst/>
                <a:ea typeface="Calibri" panose="020F0502020204030204" pitchFamily="34" charset="0"/>
                <a:cs typeface="Simplified Arabic" panose="02020603050405020304" pitchFamily="18" charset="-78"/>
              </a:rPr>
              <a:t>السلفية حركة فكرية ذات خلفية سياسية واجتماعية </a:t>
            </a:r>
          </a:p>
          <a:p>
            <a:pPr algn="ctr" rtl="1">
              <a:lnSpc>
                <a:spcPct val="107000"/>
              </a:lnSpc>
              <a:spcAft>
                <a:spcPts val="800"/>
              </a:spcAft>
            </a:pPr>
            <a:r>
              <a:rPr lang="ar-SA" sz="2400" b="1" dirty="0">
                <a:effectLst/>
                <a:ea typeface="Calibri" panose="020F0502020204030204" pitchFamily="34" charset="0"/>
                <a:cs typeface="Simplified Arabic" panose="02020603050405020304" pitchFamily="18" charset="-78"/>
              </a:rPr>
              <a:t>صارمة تؤكد قوة الالتزام التام بالقرآن والسنة النبوية وانتهاج سيرة السلف الصالح منذ أيام النبي محمد والخلفاء الراشدين. </a:t>
            </a:r>
          </a:p>
          <a:p>
            <a:pPr algn="ctr" rtl="1">
              <a:lnSpc>
                <a:spcPct val="107000"/>
              </a:lnSpc>
              <a:spcAft>
                <a:spcPts val="800"/>
              </a:spcAft>
            </a:pPr>
            <a:r>
              <a:rPr lang="ar-SA" sz="2400" b="1" dirty="0">
                <a:effectLst/>
                <a:ea typeface="Calibri" panose="020F0502020204030204" pitchFamily="34" charset="0"/>
                <a:cs typeface="Simplified Arabic" panose="02020603050405020304" pitchFamily="18" charset="-78"/>
              </a:rPr>
              <a:t>وهي تلتزم بمبدأ النقل المتشدد عن السلف الصالح.</a:t>
            </a:r>
            <a:r>
              <a:rPr lang="ar-SA" sz="2400" b="1" dirty="0">
                <a:solidFill>
                  <a:srgbClr val="000000"/>
                </a:solidFill>
                <a:ea typeface="Calibri" panose="020F0502020204030204" pitchFamily="34" charset="0"/>
                <a:cs typeface="Simplified Arabic" panose="02020603050405020304" pitchFamily="18" charset="-78"/>
              </a:rPr>
              <a:t> </a:t>
            </a:r>
            <a:r>
              <a:rPr lang="ar-SA" sz="2400" b="1" dirty="0">
                <a:effectLst/>
                <a:ea typeface="Calibri" panose="020F0502020204030204" pitchFamily="34" charset="0"/>
                <a:cs typeface="Simplified Arabic" panose="02020603050405020304" pitchFamily="18" charset="-78"/>
              </a:rPr>
              <a:t>"</a:t>
            </a:r>
            <a:r>
              <a:rPr lang="ar-SA" sz="2400" b="1" dirty="0">
                <a:solidFill>
                  <a:srgbClr val="000000"/>
                </a:solidFill>
                <a:effectLst/>
                <a:ea typeface="Calibri" panose="020F0502020204030204" pitchFamily="34" charset="0"/>
                <a:cs typeface="Simplified Arabic" panose="02020603050405020304" pitchFamily="18" charset="-78"/>
              </a:rPr>
              <a:t>فالدين الحق دين الإسلام</a:t>
            </a:r>
            <a:r>
              <a:rPr lang="ar-SA" sz="2400" b="1" dirty="0">
                <a:solidFill>
                  <a:srgbClr val="800000"/>
                </a:solidFill>
                <a:effectLst/>
                <a:ea typeface="Calibri" panose="020F0502020204030204" pitchFamily="34" charset="0"/>
                <a:cs typeface="Simplified Arabic" panose="02020603050405020304" pitchFamily="18" charset="-78"/>
              </a:rPr>
              <a:t>،</a:t>
            </a:r>
            <a:r>
              <a:rPr lang="ar-SA" sz="2400" b="1" dirty="0">
                <a:effectLst/>
                <a:ea typeface="Calibri" panose="020F0502020204030204" pitchFamily="34" charset="0"/>
                <a:cs typeface="Simplified Arabic" panose="02020603050405020304" pitchFamily="18" charset="-78"/>
              </a:rPr>
              <a:t> وهو ما كان </a:t>
            </a:r>
          </a:p>
          <a:p>
            <a:pPr algn="ctr" rtl="1">
              <a:lnSpc>
                <a:spcPct val="107000"/>
              </a:lnSpc>
              <a:spcAft>
                <a:spcPts val="800"/>
              </a:spcAft>
            </a:pPr>
            <a:r>
              <a:rPr lang="ar-SA" sz="2400" b="1" dirty="0">
                <a:effectLst/>
                <a:ea typeface="Calibri" panose="020F0502020204030204" pitchFamily="34" charset="0"/>
                <a:cs typeface="Simplified Arabic" panose="02020603050405020304" pitchFamily="18" charset="-78"/>
              </a:rPr>
              <a:t>عليه النبي صلى الله عليه وسلم وأصحابه، ومَن خالفه بعد ظهور الحق فهو مبتدِع من أهل الوعيد.</a:t>
            </a:r>
          </a:p>
          <a:p>
            <a:pPr algn="ctr" rtl="1">
              <a:lnSpc>
                <a:spcPct val="107000"/>
              </a:lnSpc>
              <a:spcAft>
                <a:spcPts val="800"/>
              </a:spcAft>
            </a:pPr>
            <a:r>
              <a:rPr lang="ar-IQ" sz="2400" b="1" dirty="0">
                <a:solidFill>
                  <a:srgbClr val="000000"/>
                </a:solidFill>
                <a:effectLst/>
                <a:ea typeface="Calibri" panose="020F0502020204030204" pitchFamily="34" charset="0"/>
                <a:cs typeface="Simplified Arabic" panose="02020603050405020304" pitchFamily="18" charset="-78"/>
              </a:rPr>
              <a:t>في الوقت الذي يلتقي السلفيون من حيث المبدأ بأهداف مشتركة من حيث الالتزام بالقرآن والسنة النبوية والسلف الصالح </a:t>
            </a:r>
            <a:endParaRPr lang="ar-SA" sz="2400" b="1" dirty="0">
              <a:solidFill>
                <a:srgbClr val="000000"/>
              </a:solidFill>
              <a:effectLst/>
              <a:ea typeface="Calibri" panose="020F0502020204030204" pitchFamily="34" charset="0"/>
              <a:cs typeface="Simplified Arabic" panose="02020603050405020304" pitchFamily="18" charset="-78"/>
            </a:endParaRPr>
          </a:p>
          <a:p>
            <a:pPr algn="ctr" rtl="1">
              <a:lnSpc>
                <a:spcPct val="107000"/>
              </a:lnSpc>
              <a:spcAft>
                <a:spcPts val="800"/>
              </a:spcAft>
            </a:pPr>
            <a:r>
              <a:rPr lang="ar-IQ" sz="2400" b="1" dirty="0">
                <a:solidFill>
                  <a:srgbClr val="000000"/>
                </a:solidFill>
                <a:effectLst/>
                <a:ea typeface="Calibri" panose="020F0502020204030204" pitchFamily="34" charset="0"/>
                <a:cs typeface="Simplified Arabic" panose="02020603050405020304" pitchFamily="18" charset="-78"/>
              </a:rPr>
              <a:t>والتشدد في تطبيق الإسلام الحق والنقي، فإنهم يختلفون في أسلوب نشر دعوتهم وتعبئة الناس حولهم وفي الوصول </a:t>
            </a:r>
            <a:endParaRPr lang="ar-SA" sz="2400" b="1" dirty="0">
              <a:solidFill>
                <a:srgbClr val="000000"/>
              </a:solidFill>
              <a:effectLst/>
              <a:ea typeface="Calibri" panose="020F0502020204030204" pitchFamily="34" charset="0"/>
              <a:cs typeface="Simplified Arabic" panose="02020603050405020304" pitchFamily="18" charset="-78"/>
            </a:endParaRPr>
          </a:p>
          <a:p>
            <a:pPr algn="ctr" rtl="1">
              <a:lnSpc>
                <a:spcPct val="107000"/>
              </a:lnSpc>
              <a:spcAft>
                <a:spcPts val="800"/>
              </a:spcAft>
            </a:pPr>
            <a:r>
              <a:rPr lang="ar-IQ" sz="2400" b="1" dirty="0">
                <a:solidFill>
                  <a:srgbClr val="000000"/>
                </a:solidFill>
                <a:effectLst/>
                <a:ea typeface="Calibri" panose="020F0502020204030204" pitchFamily="34" charset="0"/>
                <a:cs typeface="Simplified Arabic" panose="02020603050405020304" pitchFamily="18" charset="-78"/>
              </a:rPr>
              <a:t>إلى إقامة الدولة الإسلامية على ورفق رؤي</a:t>
            </a:r>
            <a:r>
              <a:rPr lang="ar-SA" sz="2400" b="1" dirty="0">
                <a:solidFill>
                  <a:srgbClr val="000000"/>
                </a:solidFill>
                <a:effectLst/>
                <a:ea typeface="Calibri" panose="020F0502020204030204" pitchFamily="34" charset="0"/>
                <a:cs typeface="Simplified Arabic" panose="02020603050405020304" pitchFamily="18" charset="-78"/>
              </a:rPr>
              <a:t>ت</a:t>
            </a:r>
            <a:r>
              <a:rPr lang="ar-IQ" sz="2400" b="1" dirty="0">
                <a:solidFill>
                  <a:srgbClr val="000000"/>
                </a:solidFill>
                <a:effectLst/>
                <a:ea typeface="Calibri" panose="020F0502020204030204" pitchFamily="34" charset="0"/>
                <a:cs typeface="Simplified Arabic" panose="02020603050405020304" pitchFamily="18" charset="-78"/>
              </a:rPr>
              <a:t>هم الخاصة للإسلام والتي ينبغي أن </a:t>
            </a:r>
            <a:r>
              <a:rPr lang="ar-IQ" sz="2400" b="1" dirty="0" err="1">
                <a:solidFill>
                  <a:srgbClr val="000000"/>
                </a:solidFill>
                <a:effectLst/>
                <a:ea typeface="Calibri" panose="020F0502020204030204" pitchFamily="34" charset="0"/>
                <a:cs typeface="Simplified Arabic" panose="02020603050405020304" pitchFamily="18" charset="-78"/>
              </a:rPr>
              <a:t>تتوائم</a:t>
            </a:r>
            <a:r>
              <a:rPr lang="ar-IQ" sz="2400" b="1" dirty="0">
                <a:solidFill>
                  <a:srgbClr val="000000"/>
                </a:solidFill>
                <a:effectLst/>
                <a:ea typeface="Calibri" panose="020F0502020204030204" pitchFamily="34" charset="0"/>
                <a:cs typeface="Simplified Arabic" panose="02020603050405020304" pitchFamily="18" charset="-78"/>
              </a:rPr>
              <a:t> تماماً، </a:t>
            </a:r>
            <a:endParaRPr lang="ar-SA" sz="2400" b="1" dirty="0">
              <a:solidFill>
                <a:srgbClr val="000000"/>
              </a:solidFill>
              <a:effectLst/>
              <a:ea typeface="Calibri" panose="020F0502020204030204" pitchFamily="34" charset="0"/>
              <a:cs typeface="Simplified Arabic" panose="02020603050405020304" pitchFamily="18" charset="-78"/>
            </a:endParaRPr>
          </a:p>
          <a:p>
            <a:pPr algn="ctr" rtl="1">
              <a:lnSpc>
                <a:spcPct val="107000"/>
              </a:lnSpc>
              <a:spcAft>
                <a:spcPts val="800"/>
              </a:spcAft>
            </a:pPr>
            <a:r>
              <a:rPr lang="ar-IQ" sz="2400" b="1" dirty="0">
                <a:solidFill>
                  <a:srgbClr val="000000"/>
                </a:solidFill>
                <a:effectLst/>
                <a:ea typeface="Calibri" panose="020F0502020204030204" pitchFamily="34" charset="0"/>
                <a:cs typeface="Simplified Arabic" panose="02020603050405020304" pitchFamily="18" charset="-78"/>
              </a:rPr>
              <a:t>كما يرون، مع ما كانت عليه في زمن محمد، وينقسمون إلى جماعتين أساسيتين: الدعوة السلمية المتزمتة لإسلامها،</a:t>
            </a:r>
            <a:endParaRPr lang="ar-SA" sz="2400" b="1" dirty="0">
              <a:solidFill>
                <a:srgbClr val="000000"/>
              </a:solidFill>
              <a:effectLst/>
              <a:ea typeface="Calibri" panose="020F0502020204030204" pitchFamily="34" charset="0"/>
              <a:cs typeface="Simplified Arabic" panose="02020603050405020304" pitchFamily="18" charset="-78"/>
            </a:endParaRPr>
          </a:p>
          <a:p>
            <a:pPr algn="ctr" rtl="1">
              <a:lnSpc>
                <a:spcPct val="107000"/>
              </a:lnSpc>
              <a:spcAft>
                <a:spcPts val="800"/>
              </a:spcAft>
            </a:pPr>
            <a:r>
              <a:rPr lang="ar-IQ" sz="2400" b="1" dirty="0">
                <a:solidFill>
                  <a:srgbClr val="000000"/>
                </a:solidFill>
                <a:effectLst/>
                <a:ea typeface="Calibri" panose="020F0502020204030204" pitchFamily="34" charset="0"/>
                <a:cs typeface="Simplified Arabic" panose="02020603050405020304" pitchFamily="18" charset="-78"/>
              </a:rPr>
              <a:t> والدعوة الجهادية لإسلامها، أي إباحة العنف المتطرف في الوصول </a:t>
            </a:r>
            <a:r>
              <a:rPr lang="ar-SA" sz="2400" b="1" dirty="0">
                <a:solidFill>
                  <a:srgbClr val="000000"/>
                </a:solidFill>
                <a:ea typeface="Calibri" panose="020F0502020204030204" pitchFamily="34" charset="0"/>
                <a:cs typeface="Simplified Arabic" panose="02020603050405020304" pitchFamily="18" charset="-78"/>
              </a:rPr>
              <a:t>إلى إقامة الدولة الإسلامية على وفق نهجهم فقط. </a:t>
            </a:r>
            <a:endParaRPr lang="de-DE" sz="2400" b="1" dirty="0">
              <a:solidFill>
                <a:srgbClr val="000000"/>
              </a:solidFill>
              <a:ea typeface="Calibri" panose="020F0502020204030204" pitchFamily="34" charset="0"/>
              <a:cs typeface="Simplified Arabic" panose="02020603050405020304" pitchFamily="18" charset="-78"/>
            </a:endParaRPr>
          </a:p>
          <a:p>
            <a:pPr algn="ctr" rtl="1">
              <a:lnSpc>
                <a:spcPct val="107000"/>
              </a:lnSpc>
              <a:spcAft>
                <a:spcPts val="800"/>
              </a:spcAft>
            </a:pPr>
            <a:endParaRPr lang="ar-SA" sz="2400" b="1" dirty="0">
              <a:solidFill>
                <a:srgbClr val="000000"/>
              </a:solidFill>
              <a:effectLst/>
              <a:ea typeface="Calibri" panose="020F0502020204030204" pitchFamily="34" charset="0"/>
              <a:cs typeface="Simplified Arabic" panose="02020603050405020304" pitchFamily="18" charset="-78"/>
            </a:endParaRPr>
          </a:p>
          <a:p>
            <a:pPr algn="ctr" rtl="1" eaLnBrk="1" fontAlgn="t" hangingPunct="1">
              <a:lnSpc>
                <a:spcPct val="107000"/>
              </a:lnSpc>
              <a:spcBef>
                <a:spcPts val="0"/>
              </a:spcBef>
              <a:spcAft>
                <a:spcPts val="800"/>
              </a:spcAft>
            </a:pPr>
            <a:r>
              <a:rPr lang="ar-IQ" b="1" dirty="0" err="1">
                <a:solidFill>
                  <a:srgbClr val="FFFFFF"/>
                </a:solidFill>
                <a:latin typeface="Calibri" panose="020F0502020204030204" pitchFamily="34" charset="0"/>
              </a:rPr>
              <a:t>السنةالسنة</a:t>
            </a:r>
            <a:endParaRPr lang="de-DE" dirty="0"/>
          </a:p>
          <a:p>
            <a:pPr algn="ctr" rtl="1" eaLnBrk="1" fontAlgn="t" hangingPunct="1">
              <a:lnSpc>
                <a:spcPct val="107000"/>
              </a:lnSpc>
              <a:spcBef>
                <a:spcPts val="0"/>
              </a:spcBef>
              <a:spcAft>
                <a:spcPts val="800"/>
              </a:spcAft>
            </a:pPr>
            <a:r>
              <a:rPr lang="ar-SA" b="1" dirty="0">
                <a:solidFill>
                  <a:srgbClr val="FFFFFF"/>
                </a:solidFill>
                <a:latin typeface="Calibri" panose="020F0502020204030204" pitchFamily="34" charset="0"/>
                <a:cs typeface="Calibri" panose="020F0502020204030204" pitchFamily="34" charset="0"/>
              </a:rPr>
              <a:t>2005</a:t>
            </a:r>
            <a:endParaRPr lang="de-DE" dirty="0"/>
          </a:p>
          <a:p>
            <a:pPr algn="ctr" rtl="1" eaLnBrk="1" fontAlgn="t" hangingPunct="1">
              <a:lnSpc>
                <a:spcPct val="107000"/>
              </a:lnSpc>
              <a:spcBef>
                <a:spcPts val="0"/>
              </a:spcBef>
              <a:spcAft>
                <a:spcPts val="800"/>
              </a:spcAft>
            </a:pPr>
            <a:endParaRPr lang="de-DE" dirty="0"/>
          </a:p>
          <a:p>
            <a:pPr algn="ctr" rtl="1">
              <a:lnSpc>
                <a:spcPct val="107000"/>
              </a:lnSpc>
              <a:spcAft>
                <a:spcPts val="800"/>
              </a:spcAft>
            </a:pPr>
            <a:endParaRPr lang="de-DE" sz="1800" dirty="0">
              <a:effectLst/>
              <a:latin typeface="Calibri" panose="020F0502020204030204" pitchFamily="34" charset="0"/>
              <a:ea typeface="Calibri" panose="020F0502020204030204" pitchFamily="34" charset="0"/>
              <a:cs typeface="Arial" panose="020B0604020202020204" pitchFamily="34" charset="0"/>
            </a:endParaRPr>
          </a:p>
          <a:p>
            <a:pPr algn="ctr" rtl="1">
              <a:lnSpc>
                <a:spcPct val="107000"/>
              </a:lnSpc>
              <a:spcAft>
                <a:spcPts val="800"/>
              </a:spcAft>
            </a:pPr>
            <a:endParaRPr lang="de-DE" sz="1800" dirty="0">
              <a:effectLst/>
              <a:latin typeface="Calibri" panose="020F0502020204030204" pitchFamily="34" charset="0"/>
              <a:ea typeface="Calibri" panose="020F0502020204030204" pitchFamily="34" charset="0"/>
              <a:cs typeface="Arial" panose="020B0604020202020204" pitchFamily="34" charset="0"/>
            </a:endParaRPr>
          </a:p>
          <a:p>
            <a:pPr algn="ctr" rtl="1">
              <a:lnSpc>
                <a:spcPct val="107000"/>
              </a:lnSpc>
              <a:spcAft>
                <a:spcPts val="800"/>
              </a:spcAft>
            </a:pPr>
            <a:endParaRPr lang="de-DE" sz="1800" dirty="0">
              <a:effectLst/>
              <a:latin typeface="Calibri" panose="020F0502020204030204" pitchFamily="34" charset="0"/>
              <a:ea typeface="Calibri" panose="020F0502020204030204" pitchFamily="34" charset="0"/>
              <a:cs typeface="Arial" panose="020B0604020202020204" pitchFamily="34" charset="0"/>
            </a:endParaRPr>
          </a:p>
          <a:p>
            <a:pPr marL="0" marR="0" lvl="0" indent="0" algn="ctr" defTabSz="914400" rtl="1" eaLnBrk="0" fontAlgn="base" latinLnBrk="0" hangingPunct="0">
              <a:lnSpc>
                <a:spcPct val="100000"/>
              </a:lnSpc>
              <a:spcBef>
                <a:spcPct val="0"/>
              </a:spcBef>
              <a:spcAft>
                <a:spcPct val="0"/>
              </a:spcAft>
              <a:buClrTx/>
              <a:buSzTx/>
              <a:buFontTx/>
              <a:buNone/>
              <a:tabLst>
                <a:tab pos="5754688" algn="r"/>
              </a:tabLst>
            </a:pPr>
            <a:endParaRPr kumimoji="0" lang="ar-SA" altLang="de-DE" b="1" i="0" u="none" strike="noStrike" cap="none" normalizeH="0" baseline="0" dirty="0">
              <a:ln>
                <a:noFill/>
              </a:ln>
              <a:solidFill>
                <a:schemeClr val="tx1"/>
              </a:solidFill>
              <a:effectLst/>
              <a:latin typeface="Calibri" panose="020F0502020204030204" pitchFamily="34" charset="0"/>
              <a:cs typeface="Arial" panose="020B0604020202020204" pitchFamily="34" charset="0"/>
            </a:endParaRPr>
          </a:p>
          <a:p>
            <a:pPr marL="0" marR="0" lvl="0" indent="0" algn="ctr" defTabSz="914400" rtl="1" eaLnBrk="0" fontAlgn="base" latinLnBrk="0" hangingPunct="0">
              <a:lnSpc>
                <a:spcPct val="100000"/>
              </a:lnSpc>
              <a:spcBef>
                <a:spcPct val="0"/>
              </a:spcBef>
              <a:spcAft>
                <a:spcPct val="0"/>
              </a:spcAft>
              <a:buClrTx/>
              <a:buSzTx/>
              <a:buFontTx/>
              <a:buNone/>
              <a:tabLst>
                <a:tab pos="5754688" algn="r"/>
              </a:tabLst>
            </a:pPr>
            <a:endParaRPr lang="ar-SA" altLang="de-DE" b="1" dirty="0">
              <a:latin typeface="Calibri" panose="020F0502020204030204" pitchFamily="34" charset="0"/>
              <a:cs typeface="Arial" panose="020B0604020202020204" pitchFamily="34" charset="0"/>
            </a:endParaRPr>
          </a:p>
          <a:p>
            <a:pPr marL="0" marR="0" lvl="0" indent="0" algn="ctr" defTabSz="914400" rtl="1" eaLnBrk="0" fontAlgn="base" latinLnBrk="0" hangingPunct="0">
              <a:lnSpc>
                <a:spcPct val="100000"/>
              </a:lnSpc>
              <a:spcBef>
                <a:spcPct val="0"/>
              </a:spcBef>
              <a:spcAft>
                <a:spcPct val="0"/>
              </a:spcAft>
              <a:buClrTx/>
              <a:buSzTx/>
              <a:buFontTx/>
              <a:buNone/>
              <a:tabLst>
                <a:tab pos="5754688" algn="r"/>
              </a:tabLst>
            </a:pPr>
            <a:endParaRPr kumimoji="0" lang="ar-SA" altLang="de-DE" b="1" i="0" u="none" strike="noStrike" cap="none" normalizeH="0" baseline="0" dirty="0">
              <a:ln>
                <a:noFill/>
              </a:ln>
              <a:solidFill>
                <a:schemeClr val="tx1"/>
              </a:solidFill>
              <a:effectLst/>
              <a:latin typeface="Calibri" panose="020F0502020204030204" pitchFamily="34" charset="0"/>
              <a:cs typeface="Arial" panose="020B0604020202020204" pitchFamily="34" charset="0"/>
            </a:endParaRPr>
          </a:p>
          <a:p>
            <a:pPr marL="0" marR="0" lvl="0" indent="0" algn="ctr" defTabSz="914400" rtl="1" eaLnBrk="0" fontAlgn="base" latinLnBrk="0" hangingPunct="0">
              <a:lnSpc>
                <a:spcPct val="100000"/>
              </a:lnSpc>
              <a:spcBef>
                <a:spcPct val="0"/>
              </a:spcBef>
              <a:spcAft>
                <a:spcPct val="0"/>
              </a:spcAft>
              <a:buClrTx/>
              <a:buSzTx/>
              <a:buFontTx/>
              <a:buNone/>
              <a:tabLst>
                <a:tab pos="5754688" algn="r"/>
              </a:tabLst>
            </a:pPr>
            <a:endParaRPr lang="ar-SA" altLang="de-DE" b="1" dirty="0">
              <a:latin typeface="Calibri" panose="020F0502020204030204" pitchFamily="34" charset="0"/>
              <a:cs typeface="Arial" panose="020B0604020202020204" pitchFamily="34" charset="0"/>
            </a:endParaRPr>
          </a:p>
          <a:p>
            <a:pPr marL="0" marR="0" lvl="0" indent="0" algn="ctr" defTabSz="914400" rtl="1" eaLnBrk="0" fontAlgn="base" latinLnBrk="0" hangingPunct="0">
              <a:lnSpc>
                <a:spcPct val="100000"/>
              </a:lnSpc>
              <a:spcBef>
                <a:spcPct val="0"/>
              </a:spcBef>
              <a:spcAft>
                <a:spcPct val="0"/>
              </a:spcAft>
              <a:buClrTx/>
              <a:buSzTx/>
              <a:buFontTx/>
              <a:buNone/>
              <a:tabLst>
                <a:tab pos="5754688" algn="r"/>
              </a:tabLst>
            </a:pPr>
            <a:endParaRPr kumimoji="0" lang="de-DE" altLang="de-DE" b="1" i="0" u="none" strike="noStrike" cap="none" normalizeH="0" baseline="0" dirty="0">
              <a:ln>
                <a:noFill/>
              </a:ln>
              <a:solidFill>
                <a:schemeClr val="tx1"/>
              </a:solidFill>
              <a:effectLst/>
              <a:latin typeface="Arial" panose="020B0604020202020204" pitchFamily="34" charset="0"/>
              <a:cs typeface="Arial" panose="020B0604020202020204" pitchFamily="34" charset="0"/>
            </a:endParaRPr>
          </a:p>
        </p:txBody>
      </p:sp>
      <p:graphicFrame>
        <p:nvGraphicFramePr>
          <p:cNvPr id="5" name="Tabelle 4">
            <a:extLst>
              <a:ext uri="{FF2B5EF4-FFF2-40B4-BE49-F238E27FC236}">
                <a16:creationId xmlns:a16="http://schemas.microsoft.com/office/drawing/2014/main" id="{46FBAEC4-DBAE-444A-B00C-04C23F7A5694}"/>
              </a:ext>
            </a:extLst>
          </p:cNvPr>
          <p:cNvGraphicFramePr>
            <a:graphicFrameLocks noGrp="1"/>
          </p:cNvGraphicFramePr>
          <p:nvPr>
            <p:extLst>
              <p:ext uri="{D42A27DB-BD31-4B8C-83A1-F6EECF244321}">
                <p14:modId xmlns:p14="http://schemas.microsoft.com/office/powerpoint/2010/main" val="3800726625"/>
              </p:ext>
            </p:extLst>
          </p:nvPr>
        </p:nvGraphicFramePr>
        <p:xfrm>
          <a:off x="7417750" y="5394685"/>
          <a:ext cx="1897163" cy="3680947"/>
        </p:xfrm>
        <a:graphic>
          <a:graphicData uri="http://schemas.openxmlformats.org/drawingml/2006/table">
            <a:tbl>
              <a:tblPr firstRow="1" firstCol="1" bandRow="1">
                <a:tableStyleId>{5C22544A-7EE6-4342-B048-85BDC9FD1C3A}</a:tableStyleId>
              </a:tblPr>
              <a:tblGrid>
                <a:gridCol w="741139">
                  <a:extLst>
                    <a:ext uri="{9D8B030D-6E8A-4147-A177-3AD203B41FA5}">
                      <a16:colId xmlns:a16="http://schemas.microsoft.com/office/drawing/2014/main" val="3785913042"/>
                    </a:ext>
                  </a:extLst>
                </a:gridCol>
                <a:gridCol w="1156024">
                  <a:extLst>
                    <a:ext uri="{9D8B030D-6E8A-4147-A177-3AD203B41FA5}">
                      <a16:colId xmlns:a16="http://schemas.microsoft.com/office/drawing/2014/main" val="3568576897"/>
                    </a:ext>
                  </a:extLst>
                </a:gridCol>
              </a:tblGrid>
              <a:tr h="706222">
                <a:tc>
                  <a:txBody>
                    <a:bodyPr/>
                    <a:lstStyle/>
                    <a:p>
                      <a:pPr algn="ctr" rtl="1">
                        <a:lnSpc>
                          <a:spcPct val="107000"/>
                        </a:lnSpc>
                        <a:spcAft>
                          <a:spcPts val="800"/>
                        </a:spcAft>
                      </a:pPr>
                      <a:r>
                        <a:rPr lang="ar-SA" sz="1100" dirty="0">
                          <a:effectLst/>
                        </a:rPr>
                        <a:t>عدد </a:t>
                      </a:r>
                      <a:r>
                        <a:rPr lang="ar-SA" sz="1100" dirty="0" err="1">
                          <a:effectLst/>
                        </a:rPr>
                        <a:t>الإسلامويين</a:t>
                      </a:r>
                      <a:endParaRPr lang="de-DE" sz="11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algn="ctr" rtl="1">
                        <a:lnSpc>
                          <a:spcPct val="107000"/>
                        </a:lnSpc>
                        <a:spcAft>
                          <a:spcPts val="800"/>
                        </a:spcAft>
                      </a:pPr>
                      <a:r>
                        <a:rPr lang="ar-SA" sz="1100" dirty="0">
                          <a:effectLst/>
                          <a:latin typeface="Calibri" panose="020F0502020204030204" pitchFamily="34" charset="0"/>
                          <a:ea typeface="Calibri" panose="020F0502020204030204" pitchFamily="34" charset="0"/>
                          <a:cs typeface="Arial" panose="020B0604020202020204" pitchFamily="34" charset="0"/>
                        </a:rPr>
                        <a:t>السنة</a:t>
                      </a:r>
                      <a:endParaRPr lang="de-DE" sz="11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extLst>
                  <a:ext uri="{0D108BD9-81ED-4DB2-BD59-A6C34878D82A}">
                    <a16:rowId xmlns:a16="http://schemas.microsoft.com/office/drawing/2014/main" val="3871685122"/>
                  </a:ext>
                </a:extLst>
              </a:tr>
              <a:tr h="228825">
                <a:tc>
                  <a:txBody>
                    <a:bodyPr/>
                    <a:lstStyle/>
                    <a:p>
                      <a:pPr algn="ctr" rtl="0">
                        <a:lnSpc>
                          <a:spcPct val="107000"/>
                        </a:lnSpc>
                        <a:spcAft>
                          <a:spcPts val="800"/>
                        </a:spcAft>
                      </a:pPr>
                      <a:r>
                        <a:rPr lang="de-DE" sz="1100">
                          <a:effectLst/>
                        </a:rPr>
                        <a:t>32.100</a:t>
                      </a:r>
                      <a:endParaRPr lang="de-DE"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algn="ctr" rtl="1">
                        <a:lnSpc>
                          <a:spcPct val="107000"/>
                        </a:lnSpc>
                        <a:spcAft>
                          <a:spcPts val="800"/>
                        </a:spcAft>
                      </a:pPr>
                      <a:endParaRPr lang="de-DE" sz="11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extLst>
                  <a:ext uri="{0D108BD9-81ED-4DB2-BD59-A6C34878D82A}">
                    <a16:rowId xmlns:a16="http://schemas.microsoft.com/office/drawing/2014/main" val="4061403035"/>
                  </a:ext>
                </a:extLst>
              </a:tr>
              <a:tr h="228825">
                <a:tc>
                  <a:txBody>
                    <a:bodyPr/>
                    <a:lstStyle/>
                    <a:p>
                      <a:pPr algn="ctr" rtl="1">
                        <a:lnSpc>
                          <a:spcPct val="107000"/>
                        </a:lnSpc>
                        <a:spcAft>
                          <a:spcPts val="800"/>
                        </a:spcAft>
                      </a:pPr>
                      <a:r>
                        <a:rPr lang="de-DE" sz="1100">
                          <a:effectLst/>
                        </a:rPr>
                        <a:t>32.150</a:t>
                      </a:r>
                      <a:endParaRPr lang="de-DE"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algn="ctr" rtl="1">
                        <a:lnSpc>
                          <a:spcPct val="107000"/>
                        </a:lnSpc>
                        <a:spcAft>
                          <a:spcPts val="800"/>
                        </a:spcAft>
                      </a:pPr>
                      <a:r>
                        <a:rPr lang="ar-SA" sz="1100" dirty="0">
                          <a:effectLst/>
                        </a:rPr>
                        <a:t>2006</a:t>
                      </a:r>
                      <a:endParaRPr lang="de-DE" sz="11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extLst>
                  <a:ext uri="{0D108BD9-81ED-4DB2-BD59-A6C34878D82A}">
                    <a16:rowId xmlns:a16="http://schemas.microsoft.com/office/drawing/2014/main" val="2521257027"/>
                  </a:ext>
                </a:extLst>
              </a:tr>
              <a:tr h="228825">
                <a:tc>
                  <a:txBody>
                    <a:bodyPr/>
                    <a:lstStyle/>
                    <a:p>
                      <a:pPr algn="ctr" rtl="1">
                        <a:lnSpc>
                          <a:spcPct val="107000"/>
                        </a:lnSpc>
                        <a:spcAft>
                          <a:spcPts val="800"/>
                        </a:spcAft>
                      </a:pPr>
                      <a:r>
                        <a:rPr lang="de-DE" sz="1100">
                          <a:effectLst/>
                        </a:rPr>
                        <a:t>33.170</a:t>
                      </a:r>
                      <a:endParaRPr lang="de-DE"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algn="ctr" rtl="1">
                        <a:lnSpc>
                          <a:spcPct val="107000"/>
                        </a:lnSpc>
                        <a:spcAft>
                          <a:spcPts val="800"/>
                        </a:spcAft>
                      </a:pPr>
                      <a:r>
                        <a:rPr lang="ar-SA" sz="1100">
                          <a:effectLst/>
                        </a:rPr>
                        <a:t>2007</a:t>
                      </a:r>
                      <a:endParaRPr lang="de-DE"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extLst>
                  <a:ext uri="{0D108BD9-81ED-4DB2-BD59-A6C34878D82A}">
                    <a16:rowId xmlns:a16="http://schemas.microsoft.com/office/drawing/2014/main" val="678335799"/>
                  </a:ext>
                </a:extLst>
              </a:tr>
              <a:tr h="228825">
                <a:tc>
                  <a:txBody>
                    <a:bodyPr/>
                    <a:lstStyle/>
                    <a:p>
                      <a:pPr algn="ctr" rtl="1">
                        <a:lnSpc>
                          <a:spcPct val="107000"/>
                        </a:lnSpc>
                        <a:spcAft>
                          <a:spcPts val="800"/>
                        </a:spcAft>
                      </a:pPr>
                      <a:r>
                        <a:rPr lang="de-DE" sz="1100">
                          <a:effectLst/>
                        </a:rPr>
                        <a:t>34.720</a:t>
                      </a:r>
                      <a:endParaRPr lang="de-DE"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algn="ctr" rtl="1">
                        <a:lnSpc>
                          <a:spcPct val="107000"/>
                        </a:lnSpc>
                        <a:spcAft>
                          <a:spcPts val="800"/>
                        </a:spcAft>
                      </a:pPr>
                      <a:r>
                        <a:rPr lang="ar-SA" sz="1100">
                          <a:effectLst/>
                        </a:rPr>
                        <a:t>2008</a:t>
                      </a:r>
                      <a:endParaRPr lang="de-DE"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extLst>
                  <a:ext uri="{0D108BD9-81ED-4DB2-BD59-A6C34878D82A}">
                    <a16:rowId xmlns:a16="http://schemas.microsoft.com/office/drawing/2014/main" val="2719295214"/>
                  </a:ext>
                </a:extLst>
              </a:tr>
              <a:tr h="228825">
                <a:tc>
                  <a:txBody>
                    <a:bodyPr/>
                    <a:lstStyle/>
                    <a:p>
                      <a:pPr algn="ctr" rtl="1">
                        <a:lnSpc>
                          <a:spcPct val="107000"/>
                        </a:lnSpc>
                        <a:spcAft>
                          <a:spcPts val="800"/>
                        </a:spcAft>
                      </a:pPr>
                      <a:r>
                        <a:rPr lang="de-DE" sz="1100">
                          <a:effectLst/>
                        </a:rPr>
                        <a:t>36.270</a:t>
                      </a:r>
                      <a:endParaRPr lang="de-DE"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algn="ctr" rtl="1">
                        <a:lnSpc>
                          <a:spcPct val="107000"/>
                        </a:lnSpc>
                        <a:spcAft>
                          <a:spcPts val="800"/>
                        </a:spcAft>
                      </a:pPr>
                      <a:r>
                        <a:rPr lang="ar-SA" sz="1100">
                          <a:effectLst/>
                        </a:rPr>
                        <a:t>2009</a:t>
                      </a:r>
                      <a:endParaRPr lang="de-DE"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extLst>
                  <a:ext uri="{0D108BD9-81ED-4DB2-BD59-A6C34878D82A}">
                    <a16:rowId xmlns:a16="http://schemas.microsoft.com/office/drawing/2014/main" val="2962101233"/>
                  </a:ext>
                </a:extLst>
              </a:tr>
              <a:tr h="228825">
                <a:tc>
                  <a:txBody>
                    <a:bodyPr/>
                    <a:lstStyle/>
                    <a:p>
                      <a:pPr algn="ctr" rtl="1">
                        <a:lnSpc>
                          <a:spcPct val="107000"/>
                        </a:lnSpc>
                        <a:spcAft>
                          <a:spcPts val="800"/>
                        </a:spcAft>
                      </a:pPr>
                      <a:r>
                        <a:rPr lang="de-DE" sz="1100">
                          <a:effectLst/>
                        </a:rPr>
                        <a:t>37.470</a:t>
                      </a:r>
                      <a:endParaRPr lang="de-DE"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algn="ctr" rtl="1">
                        <a:lnSpc>
                          <a:spcPct val="107000"/>
                        </a:lnSpc>
                        <a:spcAft>
                          <a:spcPts val="800"/>
                        </a:spcAft>
                      </a:pPr>
                      <a:r>
                        <a:rPr lang="ar-SA" sz="1100">
                          <a:effectLst/>
                        </a:rPr>
                        <a:t>2010</a:t>
                      </a:r>
                      <a:endParaRPr lang="de-DE"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extLst>
                  <a:ext uri="{0D108BD9-81ED-4DB2-BD59-A6C34878D82A}">
                    <a16:rowId xmlns:a16="http://schemas.microsoft.com/office/drawing/2014/main" val="1895087065"/>
                  </a:ext>
                </a:extLst>
              </a:tr>
              <a:tr h="228825">
                <a:tc>
                  <a:txBody>
                    <a:bodyPr/>
                    <a:lstStyle/>
                    <a:p>
                      <a:pPr algn="ctr" rtl="1">
                        <a:lnSpc>
                          <a:spcPct val="107000"/>
                        </a:lnSpc>
                        <a:spcAft>
                          <a:spcPts val="800"/>
                        </a:spcAft>
                      </a:pPr>
                      <a:r>
                        <a:rPr lang="de-DE" sz="1100">
                          <a:effectLst/>
                        </a:rPr>
                        <a:t>38.080</a:t>
                      </a:r>
                      <a:endParaRPr lang="de-DE"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algn="ctr" rtl="1">
                        <a:lnSpc>
                          <a:spcPct val="107000"/>
                        </a:lnSpc>
                        <a:spcAft>
                          <a:spcPts val="800"/>
                        </a:spcAft>
                      </a:pPr>
                      <a:r>
                        <a:rPr lang="ar-SA" sz="1100">
                          <a:effectLst/>
                        </a:rPr>
                        <a:t>2011</a:t>
                      </a:r>
                      <a:endParaRPr lang="de-DE"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extLst>
                  <a:ext uri="{0D108BD9-81ED-4DB2-BD59-A6C34878D82A}">
                    <a16:rowId xmlns:a16="http://schemas.microsoft.com/office/drawing/2014/main" val="2295256727"/>
                  </a:ext>
                </a:extLst>
              </a:tr>
              <a:tr h="228825">
                <a:tc>
                  <a:txBody>
                    <a:bodyPr/>
                    <a:lstStyle/>
                    <a:p>
                      <a:pPr algn="ctr" rtl="1">
                        <a:lnSpc>
                          <a:spcPct val="107000"/>
                        </a:lnSpc>
                        <a:spcAft>
                          <a:spcPts val="800"/>
                        </a:spcAft>
                      </a:pPr>
                      <a:r>
                        <a:rPr lang="de-DE" sz="1100">
                          <a:effectLst/>
                        </a:rPr>
                        <a:t>42.550</a:t>
                      </a:r>
                      <a:endParaRPr lang="de-DE"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algn="ctr" rtl="1">
                        <a:lnSpc>
                          <a:spcPct val="107000"/>
                        </a:lnSpc>
                        <a:spcAft>
                          <a:spcPts val="800"/>
                        </a:spcAft>
                      </a:pPr>
                      <a:r>
                        <a:rPr lang="ar-SA" sz="1100">
                          <a:effectLst/>
                        </a:rPr>
                        <a:t>2012</a:t>
                      </a:r>
                      <a:endParaRPr lang="de-DE"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extLst>
                  <a:ext uri="{0D108BD9-81ED-4DB2-BD59-A6C34878D82A}">
                    <a16:rowId xmlns:a16="http://schemas.microsoft.com/office/drawing/2014/main" val="896333249"/>
                  </a:ext>
                </a:extLst>
              </a:tr>
              <a:tr h="228825">
                <a:tc>
                  <a:txBody>
                    <a:bodyPr/>
                    <a:lstStyle/>
                    <a:p>
                      <a:pPr algn="ctr" rtl="1">
                        <a:lnSpc>
                          <a:spcPct val="107000"/>
                        </a:lnSpc>
                        <a:spcAft>
                          <a:spcPts val="800"/>
                        </a:spcAft>
                      </a:pPr>
                      <a:r>
                        <a:rPr lang="de-DE" sz="1100">
                          <a:effectLst/>
                        </a:rPr>
                        <a:t>43.190</a:t>
                      </a:r>
                      <a:endParaRPr lang="de-DE"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algn="ctr" rtl="1">
                        <a:lnSpc>
                          <a:spcPct val="107000"/>
                        </a:lnSpc>
                        <a:spcAft>
                          <a:spcPts val="800"/>
                        </a:spcAft>
                      </a:pPr>
                      <a:r>
                        <a:rPr lang="ar-SA" sz="1100">
                          <a:effectLst/>
                        </a:rPr>
                        <a:t>2013</a:t>
                      </a:r>
                      <a:endParaRPr lang="de-DE"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extLst>
                  <a:ext uri="{0D108BD9-81ED-4DB2-BD59-A6C34878D82A}">
                    <a16:rowId xmlns:a16="http://schemas.microsoft.com/office/drawing/2014/main" val="3987448865"/>
                  </a:ext>
                </a:extLst>
              </a:tr>
              <a:tr h="228825">
                <a:tc>
                  <a:txBody>
                    <a:bodyPr/>
                    <a:lstStyle/>
                    <a:p>
                      <a:pPr algn="ctr" rtl="1">
                        <a:lnSpc>
                          <a:spcPct val="107000"/>
                        </a:lnSpc>
                        <a:spcAft>
                          <a:spcPts val="800"/>
                        </a:spcAft>
                      </a:pPr>
                      <a:r>
                        <a:rPr lang="de-DE" sz="1100">
                          <a:effectLst/>
                        </a:rPr>
                        <a:t>43.890</a:t>
                      </a:r>
                      <a:endParaRPr lang="de-DE"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algn="ctr" rtl="1">
                        <a:lnSpc>
                          <a:spcPct val="107000"/>
                        </a:lnSpc>
                        <a:spcAft>
                          <a:spcPts val="800"/>
                        </a:spcAft>
                      </a:pPr>
                      <a:r>
                        <a:rPr lang="ar-SA" sz="1100">
                          <a:effectLst/>
                        </a:rPr>
                        <a:t>2014</a:t>
                      </a:r>
                      <a:endParaRPr lang="de-DE"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extLst>
                  <a:ext uri="{0D108BD9-81ED-4DB2-BD59-A6C34878D82A}">
                    <a16:rowId xmlns:a16="http://schemas.microsoft.com/office/drawing/2014/main" val="3212962188"/>
                  </a:ext>
                </a:extLst>
              </a:tr>
              <a:tr h="228825">
                <a:tc>
                  <a:txBody>
                    <a:bodyPr/>
                    <a:lstStyle/>
                    <a:p>
                      <a:pPr algn="ctr" rtl="1">
                        <a:lnSpc>
                          <a:spcPct val="107000"/>
                        </a:lnSpc>
                        <a:spcAft>
                          <a:spcPts val="800"/>
                        </a:spcAft>
                      </a:pPr>
                      <a:r>
                        <a:rPr lang="de-DE" sz="1100">
                          <a:effectLst/>
                        </a:rPr>
                        <a:t>24.400</a:t>
                      </a:r>
                      <a:endParaRPr lang="de-DE"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algn="ctr" rtl="1">
                        <a:lnSpc>
                          <a:spcPct val="107000"/>
                        </a:lnSpc>
                        <a:spcAft>
                          <a:spcPts val="800"/>
                        </a:spcAft>
                      </a:pPr>
                      <a:r>
                        <a:rPr lang="ar-SA" sz="1100">
                          <a:effectLst/>
                        </a:rPr>
                        <a:t>2016</a:t>
                      </a:r>
                      <a:endParaRPr lang="de-DE"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extLst>
                  <a:ext uri="{0D108BD9-81ED-4DB2-BD59-A6C34878D82A}">
                    <a16:rowId xmlns:a16="http://schemas.microsoft.com/office/drawing/2014/main" val="2946456970"/>
                  </a:ext>
                </a:extLst>
              </a:tr>
              <a:tr h="228825">
                <a:tc>
                  <a:txBody>
                    <a:bodyPr/>
                    <a:lstStyle/>
                    <a:p>
                      <a:pPr algn="ctr" rtl="1">
                        <a:lnSpc>
                          <a:spcPct val="107000"/>
                        </a:lnSpc>
                        <a:spcAft>
                          <a:spcPts val="800"/>
                        </a:spcAft>
                      </a:pPr>
                      <a:r>
                        <a:rPr lang="de-DE" sz="1100" dirty="0">
                          <a:effectLst/>
                        </a:rPr>
                        <a:t>25.810</a:t>
                      </a:r>
                      <a:endParaRPr lang="de-DE" sz="11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algn="ctr" rtl="1">
                        <a:lnSpc>
                          <a:spcPct val="107000"/>
                        </a:lnSpc>
                        <a:spcAft>
                          <a:spcPts val="800"/>
                        </a:spcAft>
                      </a:pPr>
                      <a:r>
                        <a:rPr lang="ar-SA" sz="1100">
                          <a:effectLst/>
                        </a:rPr>
                        <a:t>2017</a:t>
                      </a:r>
                      <a:endParaRPr lang="de-DE"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extLst>
                  <a:ext uri="{0D108BD9-81ED-4DB2-BD59-A6C34878D82A}">
                    <a16:rowId xmlns:a16="http://schemas.microsoft.com/office/drawing/2014/main" val="3095255984"/>
                  </a:ext>
                </a:extLst>
              </a:tr>
              <a:tr h="228825">
                <a:tc>
                  <a:txBody>
                    <a:bodyPr/>
                    <a:lstStyle/>
                    <a:p>
                      <a:pPr algn="ctr" rtl="1">
                        <a:lnSpc>
                          <a:spcPct val="107000"/>
                        </a:lnSpc>
                        <a:spcAft>
                          <a:spcPts val="800"/>
                        </a:spcAft>
                      </a:pPr>
                      <a:r>
                        <a:rPr lang="de-DE" sz="1100">
                          <a:effectLst/>
                        </a:rPr>
                        <a:t>26.560</a:t>
                      </a:r>
                      <a:endParaRPr lang="de-DE"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algn="ctr" rtl="1">
                        <a:lnSpc>
                          <a:spcPct val="107000"/>
                        </a:lnSpc>
                        <a:spcAft>
                          <a:spcPts val="800"/>
                        </a:spcAft>
                      </a:pPr>
                      <a:r>
                        <a:rPr lang="ar-SA" sz="1100" dirty="0">
                          <a:effectLst/>
                        </a:rPr>
                        <a:t>2018</a:t>
                      </a:r>
                      <a:endParaRPr lang="de-DE" sz="11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extLst>
                  <a:ext uri="{0D108BD9-81ED-4DB2-BD59-A6C34878D82A}">
                    <a16:rowId xmlns:a16="http://schemas.microsoft.com/office/drawing/2014/main" val="761276275"/>
                  </a:ext>
                </a:extLst>
              </a:tr>
            </a:tbl>
          </a:graphicData>
        </a:graphic>
      </p:graphicFrame>
    </p:spTree>
    <p:extLst>
      <p:ext uri="{BB962C8B-B14F-4D97-AF65-F5344CB8AC3E}">
        <p14:creationId xmlns:p14="http://schemas.microsoft.com/office/powerpoint/2010/main" val="182615750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feld 2">
            <a:extLst>
              <a:ext uri="{FF2B5EF4-FFF2-40B4-BE49-F238E27FC236}">
                <a16:creationId xmlns:a16="http://schemas.microsoft.com/office/drawing/2014/main" id="{7BCC874A-E468-47FB-9F4C-F3E4D3D34D21}"/>
              </a:ext>
            </a:extLst>
          </p:cNvPr>
          <p:cNvSpPr txBox="1"/>
          <p:nvPr/>
        </p:nvSpPr>
        <p:spPr>
          <a:xfrm>
            <a:off x="2103480" y="437881"/>
            <a:ext cx="6808700" cy="7761484"/>
          </a:xfrm>
          <a:prstGeom prst="rect">
            <a:avLst/>
          </a:prstGeom>
          <a:noFill/>
        </p:spPr>
        <p:txBody>
          <a:bodyPr wrap="square">
            <a:spAutoFit/>
          </a:bodyPr>
          <a:lstStyle/>
          <a:p>
            <a:pPr algn="r" rtl="1">
              <a:lnSpc>
                <a:spcPct val="107000"/>
              </a:lnSpc>
              <a:spcAft>
                <a:spcPts val="800"/>
              </a:spcAft>
            </a:pPr>
            <a:r>
              <a:rPr lang="ar-IQ" sz="1600" b="1" dirty="0">
                <a:solidFill>
                  <a:srgbClr val="000000"/>
                </a:solidFill>
                <a:effectLst/>
                <a:latin typeface="Calibri" panose="020F0502020204030204" pitchFamily="34" charset="0"/>
                <a:ea typeface="Calibri" panose="020F0502020204030204" pitchFamily="34" charset="0"/>
                <a:cs typeface="Simplified Arabic" panose="02020603050405020304" pitchFamily="18" charset="-78"/>
              </a:rPr>
              <a:t> </a:t>
            </a:r>
            <a:endParaRPr lang="de-DE" sz="2400" dirty="0">
              <a:effectLst/>
              <a:latin typeface="Calibri" panose="020F0502020204030204" pitchFamily="34" charset="0"/>
              <a:ea typeface="Calibri" panose="020F0502020204030204" pitchFamily="34" charset="0"/>
              <a:cs typeface="Arial" panose="020B0604020202020204" pitchFamily="34" charset="0"/>
            </a:endParaRPr>
          </a:p>
          <a:p>
            <a:pPr algn="ctr" rtl="1">
              <a:lnSpc>
                <a:spcPct val="107000"/>
              </a:lnSpc>
              <a:spcBef>
                <a:spcPts val="200"/>
              </a:spcBef>
            </a:pPr>
            <a:r>
              <a:rPr lang="ar-IQ" sz="2400" b="1" dirty="0">
                <a:solidFill>
                  <a:srgbClr val="FF0000"/>
                </a:solidFill>
                <a:effectLst/>
                <a:latin typeface="Calibri Light" panose="020F0302020204030204" pitchFamily="34" charset="0"/>
                <a:ea typeface="Times New Roman" panose="02020603050405020304" pitchFamily="18" charset="0"/>
                <a:cs typeface="Times New Roman" panose="02020603050405020304" pitchFamily="18" charset="0"/>
              </a:rPr>
              <a:t>أحد عشر: المخاطر التي يشكلها تنامي اليمين المتطرف والنازية الجديدة على الحياة الديمقراطية في المانيا</a:t>
            </a:r>
            <a:endParaRPr lang="de-DE" sz="2400" b="1" dirty="0">
              <a:solidFill>
                <a:srgbClr val="FF0000"/>
              </a:solidFill>
              <a:effectLst/>
              <a:latin typeface="Calibri Light" panose="020F0302020204030204" pitchFamily="34" charset="0"/>
              <a:ea typeface="Times New Roman" panose="02020603050405020304" pitchFamily="18" charset="0"/>
              <a:cs typeface="Times New Roman" panose="02020603050405020304" pitchFamily="18" charset="0"/>
            </a:endParaRPr>
          </a:p>
          <a:p>
            <a:pPr algn="ctr" rtl="1">
              <a:lnSpc>
                <a:spcPct val="107000"/>
              </a:lnSpc>
              <a:spcBef>
                <a:spcPts val="200"/>
              </a:spcBef>
            </a:pPr>
            <a:endParaRPr lang="de-DE" sz="2400" b="1" dirty="0">
              <a:solidFill>
                <a:srgbClr val="FF0000"/>
              </a:solidFill>
              <a:latin typeface="Calibri Light" panose="020F0302020204030204" pitchFamily="34" charset="0"/>
              <a:ea typeface="Times New Roman" panose="02020603050405020304" pitchFamily="18" charset="0"/>
              <a:cs typeface="Times New Roman" panose="02020603050405020304" pitchFamily="18" charset="0"/>
            </a:endParaRPr>
          </a:p>
          <a:p>
            <a:pPr algn="r" rtl="1">
              <a:lnSpc>
                <a:spcPct val="107000"/>
              </a:lnSpc>
              <a:spcBef>
                <a:spcPts val="200"/>
              </a:spcBef>
            </a:pPr>
            <a:r>
              <a:rPr lang="ar-SA" sz="2400" b="1" dirty="0">
                <a:effectLst/>
                <a:latin typeface="Calibri Light" panose="020F0302020204030204" pitchFamily="34" charset="0"/>
                <a:ea typeface="Times New Roman" panose="02020603050405020304" pitchFamily="18" charset="0"/>
                <a:cs typeface="Times New Roman" panose="02020603050405020304" pitchFamily="18" charset="0"/>
              </a:rPr>
              <a:t> </a:t>
            </a:r>
            <a:r>
              <a:rPr lang="de-DE" sz="2400" b="1" dirty="0">
                <a:effectLst/>
                <a:latin typeface="Calibri Light" panose="020F0302020204030204" pitchFamily="34" charset="0"/>
                <a:ea typeface="Times New Roman" panose="02020603050405020304" pitchFamily="18" charset="0"/>
                <a:cs typeface="Times New Roman" panose="02020603050405020304" pitchFamily="18" charset="0"/>
              </a:rPr>
              <a:t>(1</a:t>
            </a:r>
            <a:r>
              <a:rPr lang="ar-SA" sz="2400" b="1" dirty="0">
                <a:effectLst/>
                <a:latin typeface="Calibri Light" panose="020F0302020204030204" pitchFamily="34" charset="0"/>
                <a:ea typeface="Times New Roman" panose="02020603050405020304" pitchFamily="18" charset="0"/>
                <a:cs typeface="Times New Roman" panose="02020603050405020304" pitchFamily="18" charset="0"/>
              </a:rPr>
              <a:t> الدور السلبي المتفاقم الذي تلعبه قوى اليمين المتطرف والنازية الجديدة في تهديد الحياة الديمقراطية وحقوق الإنسان والسلم الاجتماعي في ألمانيا وفي التجاوز على دستور ألمانيا الديمقراطي. </a:t>
            </a:r>
          </a:p>
          <a:p>
            <a:pPr algn="r" rtl="1">
              <a:lnSpc>
                <a:spcPct val="107000"/>
              </a:lnSpc>
              <a:spcBef>
                <a:spcPts val="200"/>
              </a:spcBef>
            </a:pPr>
            <a:r>
              <a:rPr lang="ar-SA" sz="2400" b="1" dirty="0">
                <a:latin typeface="Calibri Light" panose="020F0302020204030204" pitchFamily="34" charset="0"/>
                <a:ea typeface="Times New Roman" panose="02020603050405020304" pitchFamily="18" charset="0"/>
                <a:cs typeface="Times New Roman" panose="02020603050405020304" pitchFamily="18" charset="0"/>
              </a:rPr>
              <a:t>2) </a:t>
            </a:r>
            <a:r>
              <a:rPr lang="ar-SA" sz="2400" b="1" dirty="0">
                <a:effectLst/>
                <a:latin typeface="Calibri Light" panose="020F0302020204030204" pitchFamily="34" charset="0"/>
                <a:ea typeface="Times New Roman" panose="02020603050405020304" pitchFamily="18" charset="0"/>
                <a:cs typeface="Times New Roman" panose="02020603050405020304" pitchFamily="18" charset="0"/>
              </a:rPr>
              <a:t>مخاطر وجود قوى يمينية متطرفة ونازية جديدة في أجهزة الدولة المدنية والعسكرية، لاسيما في الجيش والشرطة والأجهزة الأمنية.</a:t>
            </a:r>
            <a:endParaRPr lang="de-DE" sz="2400" b="1" dirty="0">
              <a:effectLst/>
              <a:latin typeface="Calibri Light" panose="020F0302020204030204" pitchFamily="34" charset="0"/>
              <a:ea typeface="Times New Roman" panose="02020603050405020304" pitchFamily="18" charset="0"/>
              <a:cs typeface="Times New Roman" panose="02020603050405020304" pitchFamily="18" charset="0"/>
            </a:endParaRPr>
          </a:p>
          <a:p>
            <a:pPr algn="r" rtl="1">
              <a:lnSpc>
                <a:spcPct val="107000"/>
              </a:lnSpc>
              <a:spcBef>
                <a:spcPts val="200"/>
              </a:spcBef>
            </a:pPr>
            <a:r>
              <a:rPr lang="ar-SA" sz="2400" b="1" dirty="0">
                <a:effectLst/>
                <a:latin typeface="Calibri Light" panose="020F0302020204030204" pitchFamily="34" charset="0"/>
                <a:ea typeface="Times New Roman" panose="02020603050405020304" pitchFamily="18" charset="0"/>
                <a:cs typeface="Times New Roman" panose="02020603050405020304" pitchFamily="18" charset="0"/>
              </a:rPr>
              <a:t>3) تهديد حياة المزيد من المسلمين المقيمين في ألمانيا كمواطنين ومواطنات أو كلاجئين ولاجئات. الأجانب. </a:t>
            </a:r>
          </a:p>
          <a:p>
            <a:pPr algn="r" rtl="1">
              <a:lnSpc>
                <a:spcPct val="107000"/>
              </a:lnSpc>
              <a:spcBef>
                <a:spcPts val="200"/>
              </a:spcBef>
            </a:pPr>
            <a:r>
              <a:rPr lang="ar-SA" sz="2400" b="1" dirty="0">
                <a:latin typeface="Calibri Light" panose="020F0302020204030204" pitchFamily="34" charset="0"/>
                <a:ea typeface="Times New Roman" panose="02020603050405020304" pitchFamily="18" charset="0"/>
                <a:cs typeface="Times New Roman" panose="02020603050405020304" pitchFamily="18" charset="0"/>
              </a:rPr>
              <a:t>4) تنمية الروح القومية اليمينية الشوفينية والفكر العنصري المعادي للقوميات والشعوب الأخرى.</a:t>
            </a:r>
          </a:p>
          <a:p>
            <a:pPr algn="r" rtl="1">
              <a:lnSpc>
                <a:spcPct val="107000"/>
              </a:lnSpc>
              <a:spcBef>
                <a:spcPts val="200"/>
              </a:spcBef>
            </a:pPr>
            <a:r>
              <a:rPr lang="ar-SA" sz="2400" b="1" dirty="0">
                <a:latin typeface="Calibri Light" panose="020F0302020204030204" pitchFamily="34" charset="0"/>
                <a:ea typeface="Times New Roman" panose="02020603050405020304" pitchFamily="18" charset="0"/>
                <a:cs typeface="Times New Roman" panose="02020603050405020304" pitchFamily="18" charset="0"/>
              </a:rPr>
              <a:t>5) </a:t>
            </a:r>
            <a:r>
              <a:rPr lang="ar-SA" sz="2400" b="1" dirty="0">
                <a:effectLst/>
                <a:latin typeface="Calibri Light" panose="020F0302020204030204" pitchFamily="34" charset="0"/>
                <a:ea typeface="Times New Roman" panose="02020603050405020304" pitchFamily="18" charset="0"/>
                <a:cs typeface="Times New Roman" panose="02020603050405020304" pitchFamily="18" charset="0"/>
              </a:rPr>
              <a:t>المخاطر الكبيرة على تصدع الوحدة الأوروبية وعلى تنامي التناقضات والصراعات الداخلية وعلى عملتها الموحدة (اليورو) ومجمل تطورها الاقتصادي. </a:t>
            </a:r>
            <a:endParaRPr lang="de-DE" sz="2400" dirty="0">
              <a:effectLst/>
              <a:latin typeface="Calibri" panose="020F0502020204030204" pitchFamily="34" charset="0"/>
              <a:ea typeface="Calibri" panose="020F0502020204030204" pitchFamily="34" charset="0"/>
              <a:cs typeface="Arial" panose="020B0604020202020204" pitchFamily="34" charset="0"/>
            </a:endParaRPr>
          </a:p>
          <a:p>
            <a:pPr marL="498475" algn="just" rtl="1">
              <a:lnSpc>
                <a:spcPct val="107000"/>
              </a:lnSpc>
              <a:spcAft>
                <a:spcPts val="800"/>
              </a:spcAft>
            </a:pPr>
            <a:r>
              <a:rPr lang="ar-SA" sz="2400" b="1" dirty="0">
                <a:solidFill>
                  <a:srgbClr val="FF0000"/>
                </a:solidFill>
                <a:effectLst/>
                <a:latin typeface="Calibri Light" panose="020F0302020204030204" pitchFamily="34" charset="0"/>
                <a:ea typeface="Times New Roman" panose="02020603050405020304" pitchFamily="18" charset="0"/>
                <a:cs typeface="Times New Roman" panose="02020603050405020304" pitchFamily="18" charset="0"/>
              </a:rPr>
              <a:t> </a:t>
            </a:r>
            <a:endParaRPr lang="de-DE" sz="2400" dirty="0">
              <a:effectLst/>
              <a:latin typeface="Calibri" panose="020F0502020204030204" pitchFamily="34" charset="0"/>
              <a:ea typeface="Calibri" panose="020F0502020204030204" pitchFamily="34" charset="0"/>
              <a:cs typeface="Arial" panose="020B0604020202020204" pitchFamily="34" charset="0"/>
            </a:endParaRPr>
          </a:p>
          <a:p>
            <a:pPr algn="r" rtl="1">
              <a:lnSpc>
                <a:spcPct val="107000"/>
              </a:lnSpc>
              <a:spcBef>
                <a:spcPts val="200"/>
              </a:spcBef>
            </a:pPr>
            <a:r>
              <a:rPr lang="ar-SA" sz="2400" b="1" dirty="0">
                <a:effectLst/>
                <a:latin typeface="Calibri Light" panose="020F0302020204030204" pitchFamily="34" charset="0"/>
                <a:ea typeface="Times New Roman" panose="02020603050405020304" pitchFamily="18" charset="0"/>
                <a:cs typeface="Times New Roman" panose="02020603050405020304" pitchFamily="18" charset="0"/>
              </a:rPr>
              <a:t> </a:t>
            </a:r>
            <a:endParaRPr lang="de-DE" sz="2400" b="1" dirty="0">
              <a:effectLst/>
              <a:latin typeface="Calibri Light" panose="020F0302020204030204" pitchFamily="34" charset="0"/>
              <a:ea typeface="Times New Roman" panose="02020603050405020304" pitchFamily="18" charset="0"/>
              <a:cs typeface="Times New Roman" panose="02020603050405020304" pitchFamily="18" charset="0"/>
            </a:endParaRPr>
          </a:p>
          <a:p>
            <a:pPr algn="ctr" rtl="1">
              <a:lnSpc>
                <a:spcPct val="107000"/>
              </a:lnSpc>
              <a:spcBef>
                <a:spcPts val="200"/>
              </a:spcBef>
            </a:pPr>
            <a:endParaRPr lang="de-DE" sz="1600" b="1" dirty="0">
              <a:solidFill>
                <a:srgbClr val="2F5496"/>
              </a:solidFill>
              <a:effectLst/>
              <a:latin typeface="Calibri Light" panose="020F0302020204030204" pitchFamily="34"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35437864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C3C6858A-EF13-4AD7-A39B-0C39FC28B9BD}"/>
              </a:ext>
            </a:extLst>
          </p:cNvPr>
          <p:cNvSpPr>
            <a:spLocks noChangeArrowheads="1"/>
          </p:cNvSpPr>
          <p:nvPr/>
        </p:nvSpPr>
        <p:spPr bwMode="auto">
          <a:xfrm>
            <a:off x="-589660" y="-94564"/>
            <a:ext cx="18971239"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tabLst>
                <a:tab pos="5754688" algn="r"/>
              </a:tabLst>
              <a:defRPr>
                <a:solidFill>
                  <a:schemeClr val="tx1"/>
                </a:solidFill>
                <a:latin typeface="Arial" panose="020B0604020202020204" pitchFamily="34" charset="0"/>
              </a:defRPr>
            </a:lvl1pPr>
            <a:lvl2pPr eaLnBrk="0" fontAlgn="base" hangingPunct="0">
              <a:spcBef>
                <a:spcPct val="0"/>
              </a:spcBef>
              <a:spcAft>
                <a:spcPct val="0"/>
              </a:spcAft>
              <a:tabLst>
                <a:tab pos="5754688" algn="r"/>
              </a:tabLst>
              <a:defRPr>
                <a:solidFill>
                  <a:schemeClr val="tx1"/>
                </a:solidFill>
                <a:latin typeface="Arial" panose="020B0604020202020204" pitchFamily="34" charset="0"/>
              </a:defRPr>
            </a:lvl2pPr>
            <a:lvl3pPr eaLnBrk="0" fontAlgn="base" hangingPunct="0">
              <a:spcBef>
                <a:spcPct val="0"/>
              </a:spcBef>
              <a:spcAft>
                <a:spcPct val="0"/>
              </a:spcAft>
              <a:tabLst>
                <a:tab pos="5754688" algn="r"/>
              </a:tabLst>
              <a:defRPr>
                <a:solidFill>
                  <a:schemeClr val="tx1"/>
                </a:solidFill>
                <a:latin typeface="Arial" panose="020B0604020202020204" pitchFamily="34" charset="0"/>
              </a:defRPr>
            </a:lvl3pPr>
            <a:lvl4pPr eaLnBrk="0" fontAlgn="base" hangingPunct="0">
              <a:spcBef>
                <a:spcPct val="0"/>
              </a:spcBef>
              <a:spcAft>
                <a:spcPct val="0"/>
              </a:spcAft>
              <a:tabLst>
                <a:tab pos="5754688" algn="r"/>
              </a:tabLst>
              <a:defRPr>
                <a:solidFill>
                  <a:schemeClr val="tx1"/>
                </a:solidFill>
                <a:latin typeface="Arial" panose="020B0604020202020204" pitchFamily="34" charset="0"/>
              </a:defRPr>
            </a:lvl4pPr>
            <a:lvl5pPr eaLnBrk="0" fontAlgn="base" hangingPunct="0">
              <a:spcBef>
                <a:spcPct val="0"/>
              </a:spcBef>
              <a:spcAft>
                <a:spcPct val="0"/>
              </a:spcAft>
              <a:tabLst>
                <a:tab pos="5754688" algn="r"/>
              </a:tabLst>
              <a:defRPr>
                <a:solidFill>
                  <a:schemeClr val="tx1"/>
                </a:solidFill>
                <a:latin typeface="Arial" panose="020B0604020202020204" pitchFamily="34" charset="0"/>
              </a:defRPr>
            </a:lvl5pPr>
            <a:lvl6pPr eaLnBrk="0" fontAlgn="base" hangingPunct="0">
              <a:spcBef>
                <a:spcPct val="0"/>
              </a:spcBef>
              <a:spcAft>
                <a:spcPct val="0"/>
              </a:spcAft>
              <a:tabLst>
                <a:tab pos="5754688" algn="r"/>
              </a:tabLst>
              <a:defRPr>
                <a:solidFill>
                  <a:schemeClr val="tx1"/>
                </a:solidFill>
                <a:latin typeface="Arial" panose="020B0604020202020204" pitchFamily="34" charset="0"/>
              </a:defRPr>
            </a:lvl6pPr>
            <a:lvl7pPr eaLnBrk="0" fontAlgn="base" hangingPunct="0">
              <a:spcBef>
                <a:spcPct val="0"/>
              </a:spcBef>
              <a:spcAft>
                <a:spcPct val="0"/>
              </a:spcAft>
              <a:tabLst>
                <a:tab pos="5754688" algn="r"/>
              </a:tabLst>
              <a:defRPr>
                <a:solidFill>
                  <a:schemeClr val="tx1"/>
                </a:solidFill>
                <a:latin typeface="Arial" panose="020B0604020202020204" pitchFamily="34" charset="0"/>
              </a:defRPr>
            </a:lvl7pPr>
            <a:lvl8pPr eaLnBrk="0" fontAlgn="base" hangingPunct="0">
              <a:spcBef>
                <a:spcPct val="0"/>
              </a:spcBef>
              <a:spcAft>
                <a:spcPct val="0"/>
              </a:spcAft>
              <a:tabLst>
                <a:tab pos="5754688" algn="r"/>
              </a:tabLst>
              <a:defRPr>
                <a:solidFill>
                  <a:schemeClr val="tx1"/>
                </a:solidFill>
                <a:latin typeface="Arial" panose="020B0604020202020204" pitchFamily="34" charset="0"/>
              </a:defRPr>
            </a:lvl8pPr>
            <a:lvl9pPr eaLnBrk="0" fontAlgn="base" hangingPunct="0">
              <a:spcBef>
                <a:spcPct val="0"/>
              </a:spcBef>
              <a:spcAft>
                <a:spcPct val="0"/>
              </a:spcAft>
              <a:tabLst>
                <a:tab pos="5754688" algn="r"/>
              </a:tabLst>
              <a:defRPr>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tab pos="5754688" algn="r"/>
              </a:tabLst>
            </a:pPr>
            <a:endParaRPr kumimoji="0" lang="ar-SA" altLang="de-DE" b="1"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Arial" panose="020B0604020202020204"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tab pos="5754688" algn="r"/>
              </a:tabLst>
            </a:pPr>
            <a:r>
              <a:rPr kumimoji="0" lang="de-DE" altLang="de-DE" b="1" i="0" u="none" strike="noStrike" cap="none" normalizeH="0" baseline="0" dirty="0">
                <a:ln>
                  <a:noFill/>
                </a:ln>
                <a:solidFill>
                  <a:schemeClr val="tx1"/>
                </a:solidFill>
                <a:effectLst/>
              </a:rPr>
              <a:t> </a:t>
            </a:r>
            <a:endParaRPr kumimoji="0" lang="de-DE" altLang="de-DE" b="1" i="0" u="none" strike="noStrike" cap="none" normalizeH="0" baseline="0" dirty="0">
              <a:ln>
                <a:noFill/>
              </a:ln>
              <a:solidFill>
                <a:schemeClr val="tx1"/>
              </a:solidFill>
              <a:effectLst/>
              <a:latin typeface="Arial" panose="020B0604020202020204" pitchFamily="34" charset="0"/>
              <a:cs typeface="Arial" panose="020B0604020202020204" pitchFamily="34" charset="0"/>
            </a:endParaRPr>
          </a:p>
        </p:txBody>
      </p:sp>
      <p:sp>
        <p:nvSpPr>
          <p:cNvPr id="4" name="Textfeld 3">
            <a:extLst>
              <a:ext uri="{FF2B5EF4-FFF2-40B4-BE49-F238E27FC236}">
                <a16:creationId xmlns:a16="http://schemas.microsoft.com/office/drawing/2014/main" id="{5F2C1F7C-E74C-4674-A455-E72931EA32B4}"/>
              </a:ext>
            </a:extLst>
          </p:cNvPr>
          <p:cNvSpPr txBox="1"/>
          <p:nvPr/>
        </p:nvSpPr>
        <p:spPr>
          <a:xfrm>
            <a:off x="-811850" y="1948248"/>
            <a:ext cx="12814419" cy="12821010"/>
          </a:xfrm>
          <a:prstGeom prst="rect">
            <a:avLst/>
          </a:prstGeom>
          <a:noFill/>
        </p:spPr>
        <p:txBody>
          <a:bodyPr wrap="square">
            <a:spAutoFit/>
          </a:bodyPr>
          <a:lstStyle/>
          <a:p>
            <a:pPr marL="0" marR="0" lvl="0" indent="0" algn="ctr" defTabSz="914400" rtl="1" eaLnBrk="0" fontAlgn="base" latinLnBrk="0" hangingPunct="0">
              <a:lnSpc>
                <a:spcPct val="100000"/>
              </a:lnSpc>
              <a:spcBef>
                <a:spcPct val="0"/>
              </a:spcBef>
              <a:spcAft>
                <a:spcPct val="0"/>
              </a:spcAft>
              <a:buClrTx/>
              <a:buSzTx/>
              <a:buFontTx/>
              <a:buNone/>
              <a:tabLst>
                <a:tab pos="5754688" algn="r"/>
              </a:tabLst>
            </a:pPr>
            <a:r>
              <a:rPr kumimoji="0" lang="ar-IQ" altLang="de-DE" sz="2400" b="1" i="0" u="none" strike="noStrike" cap="none" normalizeH="0" baseline="0" dirty="0">
                <a:ln>
                  <a:noFill/>
                </a:ln>
                <a:solidFill>
                  <a:srgbClr val="000000"/>
                </a:solidFill>
                <a:effectLst/>
                <a:latin typeface="Simplified Arabic" panose="02020603050405020304" pitchFamily="18" charset="-78"/>
                <a:ea typeface="Calibri" panose="020F0502020204030204" pitchFamily="34" charset="0"/>
                <a:cs typeface="Simplified Arabic" panose="02020603050405020304" pitchFamily="18" charset="-78"/>
                <a:hlinkClick r:id="rId2"/>
              </a:rPr>
              <a:t>اثنا عشر: سبل مواجهة فكر وسياسات وممارسات قوى اليمين المتطرف والنازية الجديدة</a:t>
            </a:r>
            <a:endParaRPr kumimoji="0" lang="en-US" altLang="de-DE" sz="2400" b="1"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Arial" panose="020B0604020202020204" pitchFamily="34" charset="0"/>
              <a:hlinkClick r:id="rId3"/>
            </a:endParaRPr>
          </a:p>
          <a:p>
            <a:pPr marL="0" marR="0" lvl="0" indent="0" algn="ctr" defTabSz="914400" rtl="0" eaLnBrk="0" fontAlgn="base" latinLnBrk="0" hangingPunct="0">
              <a:lnSpc>
                <a:spcPct val="100000"/>
              </a:lnSpc>
              <a:spcBef>
                <a:spcPct val="0"/>
              </a:spcBef>
              <a:spcAft>
                <a:spcPct val="0"/>
              </a:spcAft>
              <a:buClrTx/>
              <a:buSzTx/>
              <a:buFontTx/>
              <a:buNone/>
              <a:tabLst>
                <a:tab pos="5754688" algn="r"/>
              </a:tabLst>
            </a:pPr>
            <a:r>
              <a:rPr kumimoji="0" lang="ar-SA" altLang="de-DE" sz="2400" b="1"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Arial" panose="020B0604020202020204" pitchFamily="34" charset="0"/>
                <a:hlinkClick r:id="rId3"/>
              </a:rPr>
              <a:t>وقوى الإسلام السياسي المتطرفة في ألمانيا</a:t>
            </a:r>
            <a:endParaRPr kumimoji="0" lang="ar-SA" altLang="de-DE" sz="2400" b="1"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Arial" panose="020B0604020202020204" pitchFamily="34" charset="0"/>
            </a:endParaRPr>
          </a:p>
          <a:p>
            <a:pPr algn="r" rtl="1">
              <a:lnSpc>
                <a:spcPct val="107000"/>
              </a:lnSpc>
              <a:spcAft>
                <a:spcPts val="800"/>
              </a:spcAft>
            </a:pPr>
            <a:r>
              <a:rPr lang="ar-SA" sz="2400" b="1" dirty="0">
                <a:solidFill>
                  <a:srgbClr val="FF0000"/>
                </a:solidFill>
                <a:effectLst/>
                <a:latin typeface="Calibri" panose="020F0502020204030204" pitchFamily="34" charset="0"/>
                <a:ea typeface="Calibri" panose="020F0502020204030204" pitchFamily="34" charset="0"/>
                <a:cs typeface="Simplified Arabic" panose="02020603050405020304" pitchFamily="18" charset="-78"/>
              </a:rPr>
              <a:t>أولاً: </a:t>
            </a:r>
            <a:r>
              <a:rPr lang="ar-IQ" sz="2400" b="1" dirty="0">
                <a:solidFill>
                  <a:srgbClr val="FF0000"/>
                </a:solidFill>
                <a:effectLst/>
                <a:latin typeface="Calibri" panose="020F0502020204030204" pitchFamily="34" charset="0"/>
                <a:ea typeface="Calibri" panose="020F0502020204030204" pitchFamily="34" charset="0"/>
                <a:cs typeface="Simplified Arabic" panose="02020603050405020304" pitchFamily="18" charset="-78"/>
              </a:rPr>
              <a:t>إبراز نقاط الضعف الجوهرية في الموقف من وجود ونشاط القوى اليمينية المتطرفة والنازية الجديدة فيما يلي:</a:t>
            </a:r>
            <a:endParaRPr lang="de-DE" sz="2400" dirty="0">
              <a:solidFill>
                <a:srgbClr val="FF0000"/>
              </a:solidFill>
              <a:effectLst/>
              <a:latin typeface="Calibri" panose="020F0502020204030204" pitchFamily="34" charset="0"/>
              <a:ea typeface="Calibri" panose="020F0502020204030204" pitchFamily="34" charset="0"/>
              <a:cs typeface="Arial" panose="020B0604020202020204" pitchFamily="34" charset="0"/>
            </a:endParaRPr>
          </a:p>
          <a:p>
            <a:pPr algn="r" rtl="1">
              <a:lnSpc>
                <a:spcPct val="107000"/>
              </a:lnSpc>
              <a:spcAft>
                <a:spcPts val="800"/>
              </a:spcAft>
            </a:pPr>
            <a:r>
              <a:rPr lang="ar-IQ" sz="2400" b="1" dirty="0">
                <a:effectLst/>
                <a:latin typeface="Calibri" panose="020F0502020204030204" pitchFamily="34" charset="0"/>
                <a:ea typeface="Calibri" panose="020F0502020204030204" pitchFamily="34" charset="0"/>
                <a:cs typeface="Simplified Arabic" panose="02020603050405020304" pitchFamily="18" charset="-78"/>
              </a:rPr>
              <a:t>** ضعف نشاط أجهزة الأمن والشرطة والمخابرات الداخلية (حماية الدستور) في مراقبة ورصد نشاطات هذه القوى ومتابعتها.</a:t>
            </a:r>
            <a:endParaRPr lang="de-DE" sz="2400" dirty="0">
              <a:effectLst/>
              <a:latin typeface="Calibri" panose="020F0502020204030204" pitchFamily="34" charset="0"/>
              <a:ea typeface="Calibri" panose="020F0502020204030204" pitchFamily="34" charset="0"/>
              <a:cs typeface="Arial" panose="020B0604020202020204" pitchFamily="34" charset="0"/>
            </a:endParaRPr>
          </a:p>
          <a:p>
            <a:pPr algn="r" rtl="1">
              <a:lnSpc>
                <a:spcPct val="107000"/>
              </a:lnSpc>
              <a:spcAft>
                <a:spcPts val="800"/>
              </a:spcAft>
            </a:pPr>
            <a:r>
              <a:rPr lang="ar-IQ" sz="2400" b="1" dirty="0">
                <a:effectLst/>
                <a:latin typeface="Calibri" panose="020F0502020204030204" pitchFamily="34" charset="0"/>
                <a:ea typeface="Calibri" panose="020F0502020204030204" pitchFamily="34" charset="0"/>
                <a:cs typeface="Simplified Arabic" panose="02020603050405020304" pitchFamily="18" charset="-78"/>
              </a:rPr>
              <a:t>** ضعف التنسيق والتكامل الضروريين في عمل مختلف الأجهزة المسؤولة عن قضايا الأمن والمخابرات والجريمة والقضاء. ومن هنا يشار إلى المئات من المطلوبين والهاربين اليمينيين المتطرفين والنازيين الجدد من وجه العدالة في ألمانيا.</a:t>
            </a:r>
            <a:endParaRPr lang="de-DE" sz="2400" dirty="0">
              <a:effectLst/>
              <a:latin typeface="Calibri" panose="020F0502020204030204" pitchFamily="34" charset="0"/>
              <a:ea typeface="Calibri" panose="020F0502020204030204" pitchFamily="34" charset="0"/>
              <a:cs typeface="Arial" panose="020B0604020202020204" pitchFamily="34" charset="0"/>
            </a:endParaRPr>
          </a:p>
          <a:p>
            <a:pPr algn="r" rtl="1">
              <a:lnSpc>
                <a:spcPct val="107000"/>
              </a:lnSpc>
              <a:spcAft>
                <a:spcPts val="800"/>
              </a:spcAft>
            </a:pPr>
            <a:r>
              <a:rPr lang="ar-IQ" sz="2400" b="1" dirty="0">
                <a:effectLst/>
                <a:latin typeface="Calibri" panose="020F0502020204030204" pitchFamily="34" charset="0"/>
                <a:ea typeface="Calibri" panose="020F0502020204030204" pitchFamily="34" charset="0"/>
                <a:cs typeface="Simplified Arabic" panose="02020603050405020304" pitchFamily="18" charset="-78"/>
              </a:rPr>
              <a:t>** وجود عناصر يمينية متطرفة وربما نازية جديدة في صفوف مختلف الأجهزة المسؤولة عن متابعة وملاحقة نشاط هذه القوى. </a:t>
            </a:r>
            <a:endParaRPr lang="de-DE" sz="2400" dirty="0">
              <a:effectLst/>
              <a:latin typeface="Calibri" panose="020F0502020204030204" pitchFamily="34" charset="0"/>
              <a:ea typeface="Calibri" panose="020F0502020204030204" pitchFamily="34" charset="0"/>
              <a:cs typeface="Arial" panose="020B0604020202020204" pitchFamily="34" charset="0"/>
            </a:endParaRPr>
          </a:p>
          <a:p>
            <a:pPr algn="r" rtl="1">
              <a:lnSpc>
                <a:spcPct val="107000"/>
              </a:lnSpc>
              <a:spcAft>
                <a:spcPts val="800"/>
              </a:spcAft>
            </a:pPr>
            <a:r>
              <a:rPr lang="ar-IQ" sz="2400" b="1" dirty="0">
                <a:effectLst/>
                <a:latin typeface="Calibri" panose="020F0502020204030204" pitchFamily="34" charset="0"/>
                <a:ea typeface="Calibri" panose="020F0502020204030204" pitchFamily="34" charset="0"/>
                <a:cs typeface="Simplified Arabic" panose="02020603050405020304" pitchFamily="18" charset="-78"/>
              </a:rPr>
              <a:t>** كما يمكن أن يكون بين القوى المرتدة عن قوى اليمين والمندسة مجدداً في صفوفهم بمعرفة المخابرات الداخلية لا تقدم المعلومات الكافية أو تلعب دوراً مسانداً لقوى اليمين المتطرفة. وأحياناً تكون العناصر المندسة هي تحمل فكراً يمينياً متطرفاً أيضاً.</a:t>
            </a:r>
            <a:endParaRPr lang="de-DE" sz="2400" dirty="0">
              <a:effectLst/>
              <a:latin typeface="Calibri" panose="020F0502020204030204" pitchFamily="34" charset="0"/>
              <a:ea typeface="Calibri" panose="020F0502020204030204" pitchFamily="34" charset="0"/>
              <a:cs typeface="Arial" panose="020B0604020202020204" pitchFamily="34" charset="0"/>
            </a:endParaRPr>
          </a:p>
          <a:p>
            <a:pPr algn="r" rtl="1">
              <a:lnSpc>
                <a:spcPct val="107000"/>
              </a:lnSpc>
              <a:spcAft>
                <a:spcPts val="800"/>
              </a:spcAft>
            </a:pPr>
            <a:r>
              <a:rPr lang="ar-IQ" sz="2400" b="1" dirty="0">
                <a:effectLst/>
                <a:latin typeface="Calibri" panose="020F0502020204030204" pitchFamily="34" charset="0"/>
                <a:ea typeface="Calibri" panose="020F0502020204030204" pitchFamily="34" charset="0"/>
                <a:cs typeface="Simplified Arabic" panose="02020603050405020304" pitchFamily="18" charset="-78"/>
              </a:rPr>
              <a:t>** ضعف أو حتى غياب التنسيق الضروري بين المانيا ودول الاتحاد الأوروبي حول نشاط هذه القوى على صعيد أوروبا وفي كل دولة منها. </a:t>
            </a:r>
            <a:endParaRPr lang="de-DE" sz="2400" dirty="0">
              <a:effectLst/>
              <a:latin typeface="Calibri" panose="020F0502020204030204" pitchFamily="34" charset="0"/>
              <a:ea typeface="Calibri" panose="020F0502020204030204" pitchFamily="34" charset="0"/>
              <a:cs typeface="Arial" panose="020B0604020202020204" pitchFamily="34" charset="0"/>
            </a:endParaRPr>
          </a:p>
          <a:p>
            <a:pPr algn="r" rtl="1">
              <a:lnSpc>
                <a:spcPct val="107000"/>
              </a:lnSpc>
              <a:spcAft>
                <a:spcPts val="800"/>
              </a:spcAft>
            </a:pPr>
            <a:r>
              <a:rPr lang="ar-IQ" sz="2400" b="1" dirty="0">
                <a:effectLst/>
                <a:latin typeface="Calibri" panose="020F0502020204030204" pitchFamily="34" charset="0"/>
                <a:ea typeface="Calibri" panose="020F0502020204030204" pitchFamily="34" charset="0"/>
                <a:cs typeface="Simplified Arabic" panose="02020603050405020304" pitchFamily="18" charset="-78"/>
              </a:rPr>
              <a:t>** ويبدو أن غياب أو وجود بنك للمعلومات حول هذه القوى لا يعمل بالصيغة المناسبة والمعقولة للكشف عن نوايا وخطط وفعاليات هذه القوى. </a:t>
            </a:r>
            <a:endParaRPr lang="de-DE" sz="2400" dirty="0">
              <a:effectLst/>
              <a:latin typeface="Calibri" panose="020F0502020204030204" pitchFamily="34" charset="0"/>
              <a:ea typeface="Calibri" panose="020F0502020204030204" pitchFamily="34" charset="0"/>
              <a:cs typeface="Arial" panose="020B0604020202020204" pitchFamily="34" charset="0"/>
            </a:endParaRPr>
          </a:p>
          <a:p>
            <a:pPr algn="r"/>
            <a:r>
              <a:rPr lang="ar-IQ" sz="2400" b="1" dirty="0">
                <a:effectLst/>
                <a:ea typeface="Calibri" panose="020F0502020204030204" pitchFamily="34" charset="0"/>
                <a:cs typeface="Simplified Arabic" panose="02020603050405020304" pitchFamily="18" charset="-78"/>
              </a:rPr>
              <a:t>** استهانة أجهزة المخابرات الداخلية والقضاء والمسؤولين السياسيين بوجود ونشاط هذه القوى معتقدين بأن الديمقراطية في الدولة الألمانية راسخة ومكرسة لا يمكن لهذه القلة التغلب عليها! </a:t>
            </a:r>
            <a:endParaRPr lang="ar-SA" sz="2400" b="1" dirty="0">
              <a:effectLst/>
              <a:ea typeface="Calibri" panose="020F0502020204030204" pitchFamily="34" charset="0"/>
              <a:cs typeface="Simplified Arabic" panose="02020603050405020304" pitchFamily="18" charset="-78"/>
            </a:endParaRPr>
          </a:p>
          <a:p>
            <a:pPr algn="r"/>
            <a:r>
              <a:rPr lang="ar-IQ" sz="2400" b="1" dirty="0">
                <a:effectLst/>
                <a:latin typeface="Calibri" panose="020F0502020204030204" pitchFamily="34" charset="0"/>
                <a:ea typeface="Calibri" panose="020F0502020204030204" pitchFamily="34" charset="0"/>
                <a:cs typeface="Simplified Arabic" panose="02020603050405020304" pitchFamily="18" charset="-78"/>
              </a:rPr>
              <a:t>** عجز المحاكم عن دراسة ومتابعة قضايا هذه القوى لكثرة الدعاوى المختلفة وقلة عدد المحققين والقضاة، وبالتالي تهمل قضايا كثيرة لفترة طويلة أو لا تدرس وتدقق كما يجب لاكتشاف الخيوط والخطوط الضرورية لهذه القوى. </a:t>
            </a:r>
            <a:endParaRPr lang="ar-SA" sz="2400" b="1" dirty="0">
              <a:effectLst/>
              <a:latin typeface="Calibri" panose="020F0502020204030204" pitchFamily="34" charset="0"/>
              <a:ea typeface="Calibri" panose="020F0502020204030204" pitchFamily="34" charset="0"/>
              <a:cs typeface="Simplified Arabic" panose="02020603050405020304" pitchFamily="18" charset="-78"/>
            </a:endParaRPr>
          </a:p>
          <a:p>
            <a:pPr algn="r"/>
            <a:r>
              <a:rPr lang="ar-SA" sz="2400" b="1" dirty="0">
                <a:solidFill>
                  <a:srgbClr val="FF0000"/>
                </a:solidFill>
                <a:latin typeface="Calibri" panose="020F0502020204030204" pitchFamily="34" charset="0"/>
                <a:ea typeface="Calibri" panose="020F0502020204030204" pitchFamily="34" charset="0"/>
                <a:cs typeface="Simplified Arabic" panose="02020603050405020304" pitchFamily="18" charset="-78"/>
              </a:rPr>
              <a:t>ثانياً بل مواجهة هذه القوى اليمينية المتطرفة والنازية الجديدة</a:t>
            </a:r>
          </a:p>
          <a:p>
            <a:pPr algn="r"/>
            <a:r>
              <a:rPr lang="ar-SA" sz="2400" b="1" dirty="0">
                <a:effectLst/>
                <a:latin typeface="Calibri" panose="020F0502020204030204" pitchFamily="34" charset="0"/>
                <a:ea typeface="Calibri" panose="020F0502020204030204" pitchFamily="34" charset="0"/>
                <a:cs typeface="Simplified Arabic" panose="02020603050405020304" pitchFamily="18" charset="-78"/>
              </a:rPr>
              <a:t>**</a:t>
            </a:r>
            <a:r>
              <a:rPr lang="ar-SA" sz="2400" b="1" dirty="0">
                <a:solidFill>
                  <a:srgbClr val="FF0000"/>
                </a:solidFill>
                <a:effectLst/>
                <a:latin typeface="Calibri" panose="020F0502020204030204" pitchFamily="34" charset="0"/>
                <a:ea typeface="Calibri" panose="020F0502020204030204" pitchFamily="34" charset="0"/>
                <a:cs typeface="Simplified Arabic" panose="02020603050405020304" pitchFamily="18" charset="-78"/>
              </a:rPr>
              <a:t> </a:t>
            </a:r>
            <a:r>
              <a:rPr lang="ar-IQ" sz="2400" b="1" dirty="0">
                <a:effectLst/>
                <a:ea typeface="Calibri" panose="020F0502020204030204" pitchFamily="34" charset="0"/>
                <a:cs typeface="Simplified Arabic" panose="02020603050405020304" pitchFamily="18" charset="-78"/>
              </a:rPr>
              <a:t>ضرورة توسيع الحياة الديمقراطية وليس تقليصها بإجراءات تحد من حرية وحركة ونشاط المواطن ودوره في المجتمع</a:t>
            </a:r>
            <a:r>
              <a:rPr lang="ar-SA" sz="2400" b="1" dirty="0">
                <a:effectLst/>
                <a:ea typeface="Calibri" panose="020F0502020204030204" pitchFamily="34" charset="0"/>
                <a:cs typeface="Simplified Arabic" panose="02020603050405020304" pitchFamily="18" charset="-78"/>
              </a:rPr>
              <a:t>.</a:t>
            </a:r>
          </a:p>
          <a:p>
            <a:pPr algn="r"/>
            <a:r>
              <a:rPr lang="ar-SA" sz="2400" b="1" dirty="0">
                <a:solidFill>
                  <a:srgbClr val="FF0000"/>
                </a:solidFill>
                <a:latin typeface="Calibri" panose="020F0502020204030204" pitchFamily="34" charset="0"/>
                <a:ea typeface="Calibri" panose="020F0502020204030204" pitchFamily="34" charset="0"/>
                <a:cs typeface="Simplified Arabic" panose="02020603050405020304" pitchFamily="18" charset="-78"/>
              </a:rPr>
              <a:t> </a:t>
            </a:r>
            <a:r>
              <a:rPr lang="ar-SA" sz="2400" b="1" dirty="0">
                <a:latin typeface="Calibri" panose="020F0502020204030204" pitchFamily="34" charset="0"/>
                <a:ea typeface="Calibri" panose="020F0502020204030204" pitchFamily="34" charset="0"/>
                <a:cs typeface="Simplified Arabic" panose="02020603050405020304" pitchFamily="18" charset="-78"/>
              </a:rPr>
              <a:t>**</a:t>
            </a:r>
            <a:r>
              <a:rPr lang="ar-SA" sz="2400" b="1" dirty="0">
                <a:solidFill>
                  <a:srgbClr val="FF0000"/>
                </a:solidFill>
                <a:latin typeface="Calibri" panose="020F0502020204030204" pitchFamily="34" charset="0"/>
                <a:ea typeface="Calibri" panose="020F0502020204030204" pitchFamily="34" charset="0"/>
                <a:cs typeface="Simplified Arabic" panose="02020603050405020304" pitchFamily="18" charset="-78"/>
              </a:rPr>
              <a:t> </a:t>
            </a:r>
            <a:r>
              <a:rPr lang="ar-IQ" sz="2400" b="1" dirty="0">
                <a:effectLst/>
                <a:ea typeface="Calibri" panose="020F0502020204030204" pitchFamily="34" charset="0"/>
                <a:cs typeface="Simplified Arabic" panose="02020603050405020304" pitchFamily="18" charset="-78"/>
              </a:rPr>
              <a:t>التمييز الدقيق بين أطياف اليمين عموماً واليمين المتطرف خصوصاً بسبب وجود أجنحة عديدة ومواقف متباينة،</a:t>
            </a:r>
            <a:endParaRPr lang="ar-SA" sz="2400" b="1" dirty="0">
              <a:effectLst/>
              <a:ea typeface="Calibri" panose="020F0502020204030204" pitchFamily="34" charset="0"/>
              <a:cs typeface="Simplified Arabic" panose="02020603050405020304" pitchFamily="18" charset="-78"/>
            </a:endParaRPr>
          </a:p>
          <a:p>
            <a:pPr algn="r"/>
            <a:r>
              <a:rPr lang="ar-SA" sz="2400" b="1" dirty="0">
                <a:latin typeface="Calibri" panose="020F0502020204030204" pitchFamily="34" charset="0"/>
                <a:ea typeface="Calibri" panose="020F0502020204030204" pitchFamily="34" charset="0"/>
                <a:cs typeface="Simplified Arabic" panose="02020603050405020304" pitchFamily="18" charset="-78"/>
              </a:rPr>
              <a:t>**</a:t>
            </a:r>
            <a:r>
              <a:rPr lang="ar-SA" sz="2400" b="1" dirty="0">
                <a:solidFill>
                  <a:srgbClr val="FF0000"/>
                </a:solidFill>
                <a:latin typeface="Calibri" panose="020F0502020204030204" pitchFamily="34" charset="0"/>
                <a:ea typeface="Calibri" panose="020F0502020204030204" pitchFamily="34" charset="0"/>
                <a:cs typeface="Simplified Arabic" panose="02020603050405020304" pitchFamily="18" charset="-78"/>
              </a:rPr>
              <a:t> </a:t>
            </a:r>
            <a:r>
              <a:rPr lang="ar-IQ" sz="2400" b="1" dirty="0">
                <a:effectLst/>
                <a:ea typeface="Calibri" panose="020F0502020204030204" pitchFamily="34" charset="0"/>
                <a:cs typeface="Simplified Arabic" panose="02020603050405020304" pitchFamily="18" charset="-78"/>
              </a:rPr>
              <a:t>لا يمكن مكافحة قوي اليمين المتطرفة والنازية الجديدة بالإجراءات الأمنية وحدها، بل لا بد من اعتماد الكفاح الفكري </a:t>
            </a:r>
            <a:endParaRPr lang="ar-SA" sz="2400" b="1" dirty="0">
              <a:effectLst/>
              <a:ea typeface="Calibri" panose="020F0502020204030204" pitchFamily="34" charset="0"/>
              <a:cs typeface="Simplified Arabic" panose="02020603050405020304" pitchFamily="18" charset="-78"/>
            </a:endParaRPr>
          </a:p>
          <a:p>
            <a:pPr algn="r"/>
            <a:r>
              <a:rPr lang="ar-IQ" sz="2400" b="1" dirty="0">
                <a:effectLst/>
                <a:ea typeface="Calibri" panose="020F0502020204030204" pitchFamily="34" charset="0"/>
                <a:cs typeface="Simplified Arabic" panose="02020603050405020304" pitchFamily="18" charset="-78"/>
              </a:rPr>
              <a:t>والسياسي ضد فكر وسياسات وممارسات هذه القوى المتطرفة، ولا بد من خوض النقاش العلمي والمعرفي الهادئ والرصين في مواجهتها وفضح شعبويتها </a:t>
            </a:r>
            <a:endParaRPr lang="de-DE" sz="2400" dirty="0">
              <a:solidFill>
                <a:srgbClr val="FF0000"/>
              </a:solidFill>
              <a:effectLst/>
              <a:latin typeface="Calibri" panose="020F0502020204030204" pitchFamily="34" charset="0"/>
              <a:ea typeface="Calibri" panose="020F0502020204030204" pitchFamily="34" charset="0"/>
              <a:cs typeface="Arial" panose="020B0604020202020204" pitchFamily="34" charset="0"/>
            </a:endParaRPr>
          </a:p>
          <a:p>
            <a:pPr algn="r"/>
            <a:r>
              <a:rPr kumimoji="0" lang="ar-SA" altLang="de-DE" sz="2400" b="1"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Arial" panose="020B0604020202020204" pitchFamily="34" charset="0"/>
              </a:rPr>
              <a:t>** </a:t>
            </a:r>
            <a:r>
              <a:rPr lang="ar-IQ" sz="2400" b="1" dirty="0">
                <a:effectLst/>
                <a:ea typeface="Calibri" panose="020F0502020204030204" pitchFamily="34" charset="0"/>
                <a:cs typeface="Simplified Arabic" panose="02020603050405020304" pitchFamily="18" charset="-78"/>
              </a:rPr>
              <a:t>لا بد للأحزاب والشخصيات السياسية التي تتبنى الديمقراطية في النظام السياسي القائم استعادة ثقة الجماهير الشعبية </a:t>
            </a:r>
            <a:endParaRPr lang="ar-SA" sz="2400" b="1" dirty="0">
              <a:effectLst/>
              <a:ea typeface="Calibri" panose="020F0502020204030204" pitchFamily="34" charset="0"/>
              <a:cs typeface="Simplified Arabic" panose="02020603050405020304" pitchFamily="18" charset="-78"/>
            </a:endParaRPr>
          </a:p>
          <a:p>
            <a:pPr algn="r"/>
            <a:r>
              <a:rPr lang="ar-IQ" sz="2400" b="1" dirty="0">
                <a:effectLst/>
                <a:ea typeface="Calibri" panose="020F0502020204030204" pitchFamily="34" charset="0"/>
                <a:cs typeface="Simplified Arabic" panose="02020603050405020304" pitchFamily="18" charset="-78"/>
              </a:rPr>
              <a:t>التي فقدتها خلال الفترة الطويلة المنصرمة بسبب سياسات خاطئة أو متحيزة كلية لصالح الاحتكارات الرأسمالية الكبرى وضد مصالح الكادحين والمنتجين،</a:t>
            </a:r>
            <a:endParaRPr lang="ar-SA" sz="2400" b="1" dirty="0">
              <a:effectLst/>
              <a:ea typeface="Calibri" panose="020F0502020204030204" pitchFamily="34" charset="0"/>
              <a:cs typeface="Simplified Arabic" panose="02020603050405020304" pitchFamily="18" charset="-78"/>
            </a:endParaRPr>
          </a:p>
          <a:p>
            <a:pPr algn="r"/>
            <a:r>
              <a:rPr kumimoji="0" lang="ar-SA" altLang="de-DE" sz="2400" b="1" i="0" u="none" strike="noStrike" cap="none" normalizeH="0" baseline="0" dirty="0">
                <a:ln>
                  <a:noFill/>
                </a:ln>
                <a:solidFill>
                  <a:schemeClr val="tx1"/>
                </a:solidFill>
                <a:latin typeface="Calibri" panose="020F0502020204030204" pitchFamily="34" charset="0"/>
                <a:ea typeface="Calibri" panose="020F0502020204030204" pitchFamily="34" charset="0"/>
                <a:cs typeface="Simplified Arabic" panose="02020603050405020304" pitchFamily="18" charset="-78"/>
              </a:rPr>
              <a:t>** </a:t>
            </a:r>
            <a:r>
              <a:rPr lang="ar-IQ" sz="2400" b="1" dirty="0">
                <a:effectLst/>
                <a:ea typeface="Calibri" panose="020F0502020204030204" pitchFamily="34" charset="0"/>
                <a:cs typeface="Simplified Arabic" panose="02020603050405020304" pitchFamily="18" charset="-78"/>
              </a:rPr>
              <a:t>إن الأحزاب والقوى الديمقراطية في ألمانيا تحتاج إلى برنامج مشترك يتضمن النهج الذي يراد اتخاذه إزاء الفكر اليميني المتطرف والنازية الجديدة بشكل خاص</a:t>
            </a:r>
            <a:r>
              <a:rPr lang="ar-SA" sz="2400" b="1" dirty="0">
                <a:ea typeface="Calibri" panose="020F0502020204030204" pitchFamily="34" charset="0"/>
                <a:cs typeface="Simplified Arabic" panose="02020603050405020304" pitchFamily="18" charset="-78"/>
              </a:rPr>
              <a:t>،</a:t>
            </a:r>
          </a:p>
          <a:p>
            <a:pPr algn="r"/>
            <a:r>
              <a:rPr kumimoji="0" lang="ar-SA" altLang="de-DE" sz="2400" b="1"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Simplified Arabic" panose="02020603050405020304" pitchFamily="18" charset="-78"/>
              </a:rPr>
              <a:t>** </a:t>
            </a:r>
            <a:r>
              <a:rPr lang="ar-IQ" sz="2400" b="1" dirty="0">
                <a:effectLst/>
                <a:ea typeface="Calibri" panose="020F0502020204030204" pitchFamily="34" charset="0"/>
                <a:cs typeface="Simplified Arabic" panose="02020603050405020304" pitchFamily="18" charset="-78"/>
              </a:rPr>
              <a:t>إن محاربة الفكر المتطرف يفترض أن يتضمن مكافحة فكر الإسلام السياسي المتطرف والسلفي بنفس الحزم والصرامة، إذ أنه يقود إلى ذات العواقب التي يقود لها الفكر المتطرف والنازي في إخلاله بالعلاقات الإنسانية بين اتباع القوميات والثقافات، بين البشر القاطنين في ألمانيا</a:t>
            </a:r>
            <a:endParaRPr kumimoji="0" lang="ar-SA" altLang="de-DE" sz="2400" b="1"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Arial" panose="020B0604020202020204"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tab pos="5754688" algn="r"/>
              </a:tabLst>
            </a:pPr>
            <a:endParaRPr lang="ar-SA" altLang="de-DE" b="1" dirty="0">
              <a:latin typeface="Calibri" panose="020F050202020403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298517552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FD4ED6C8-F40E-407D-81FA-4DAF489AC08A}"/>
              </a:ext>
            </a:extLst>
          </p:cNvPr>
          <p:cNvSpPr>
            <a:spLocks noChangeArrowheads="1"/>
          </p:cNvSpPr>
          <p:nvPr/>
        </p:nvSpPr>
        <p:spPr bwMode="auto">
          <a:xfrm>
            <a:off x="3317035" y="-1710389"/>
            <a:ext cx="5557932" cy="387798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lvl1pPr eaLnBrk="0" fontAlgn="base" hangingPunct="0">
              <a:spcBef>
                <a:spcPct val="0"/>
              </a:spcBef>
              <a:spcAft>
                <a:spcPct val="0"/>
              </a:spcAft>
              <a:tabLst>
                <a:tab pos="5754688" algn="r"/>
              </a:tabLst>
              <a:defRPr>
                <a:solidFill>
                  <a:schemeClr val="tx1"/>
                </a:solidFill>
                <a:latin typeface="Arial" panose="020B0604020202020204" pitchFamily="34" charset="0"/>
              </a:defRPr>
            </a:lvl1pPr>
            <a:lvl2pPr eaLnBrk="0" fontAlgn="base" hangingPunct="0">
              <a:spcBef>
                <a:spcPct val="0"/>
              </a:spcBef>
              <a:spcAft>
                <a:spcPct val="0"/>
              </a:spcAft>
              <a:tabLst>
                <a:tab pos="5754688" algn="r"/>
              </a:tabLst>
              <a:defRPr>
                <a:solidFill>
                  <a:schemeClr val="tx1"/>
                </a:solidFill>
                <a:latin typeface="Arial" panose="020B0604020202020204" pitchFamily="34" charset="0"/>
              </a:defRPr>
            </a:lvl2pPr>
            <a:lvl3pPr eaLnBrk="0" fontAlgn="base" hangingPunct="0">
              <a:spcBef>
                <a:spcPct val="0"/>
              </a:spcBef>
              <a:spcAft>
                <a:spcPct val="0"/>
              </a:spcAft>
              <a:tabLst>
                <a:tab pos="5754688" algn="r"/>
              </a:tabLst>
              <a:defRPr>
                <a:solidFill>
                  <a:schemeClr val="tx1"/>
                </a:solidFill>
                <a:latin typeface="Arial" panose="020B0604020202020204" pitchFamily="34" charset="0"/>
              </a:defRPr>
            </a:lvl3pPr>
            <a:lvl4pPr eaLnBrk="0" fontAlgn="base" hangingPunct="0">
              <a:spcBef>
                <a:spcPct val="0"/>
              </a:spcBef>
              <a:spcAft>
                <a:spcPct val="0"/>
              </a:spcAft>
              <a:tabLst>
                <a:tab pos="5754688" algn="r"/>
              </a:tabLst>
              <a:defRPr>
                <a:solidFill>
                  <a:schemeClr val="tx1"/>
                </a:solidFill>
                <a:latin typeface="Arial" panose="020B0604020202020204" pitchFamily="34" charset="0"/>
              </a:defRPr>
            </a:lvl4pPr>
            <a:lvl5pPr eaLnBrk="0" fontAlgn="base" hangingPunct="0">
              <a:spcBef>
                <a:spcPct val="0"/>
              </a:spcBef>
              <a:spcAft>
                <a:spcPct val="0"/>
              </a:spcAft>
              <a:tabLst>
                <a:tab pos="5754688" algn="r"/>
              </a:tabLst>
              <a:defRPr>
                <a:solidFill>
                  <a:schemeClr val="tx1"/>
                </a:solidFill>
                <a:latin typeface="Arial" panose="020B0604020202020204" pitchFamily="34" charset="0"/>
              </a:defRPr>
            </a:lvl5pPr>
            <a:lvl6pPr eaLnBrk="0" fontAlgn="base" hangingPunct="0">
              <a:spcBef>
                <a:spcPct val="0"/>
              </a:spcBef>
              <a:spcAft>
                <a:spcPct val="0"/>
              </a:spcAft>
              <a:tabLst>
                <a:tab pos="5754688" algn="r"/>
              </a:tabLst>
              <a:defRPr>
                <a:solidFill>
                  <a:schemeClr val="tx1"/>
                </a:solidFill>
                <a:latin typeface="Arial" panose="020B0604020202020204" pitchFamily="34" charset="0"/>
              </a:defRPr>
            </a:lvl6pPr>
            <a:lvl7pPr eaLnBrk="0" fontAlgn="base" hangingPunct="0">
              <a:spcBef>
                <a:spcPct val="0"/>
              </a:spcBef>
              <a:spcAft>
                <a:spcPct val="0"/>
              </a:spcAft>
              <a:tabLst>
                <a:tab pos="5754688" algn="r"/>
              </a:tabLst>
              <a:defRPr>
                <a:solidFill>
                  <a:schemeClr val="tx1"/>
                </a:solidFill>
                <a:latin typeface="Arial" panose="020B0604020202020204" pitchFamily="34" charset="0"/>
              </a:defRPr>
            </a:lvl7pPr>
            <a:lvl8pPr eaLnBrk="0" fontAlgn="base" hangingPunct="0">
              <a:spcBef>
                <a:spcPct val="0"/>
              </a:spcBef>
              <a:spcAft>
                <a:spcPct val="0"/>
              </a:spcAft>
              <a:tabLst>
                <a:tab pos="5754688" algn="r"/>
              </a:tabLst>
              <a:defRPr>
                <a:solidFill>
                  <a:schemeClr val="tx1"/>
                </a:solidFill>
                <a:latin typeface="Arial" panose="020B0604020202020204" pitchFamily="34" charset="0"/>
              </a:defRPr>
            </a:lvl8pPr>
            <a:lvl9pPr eaLnBrk="0" fontAlgn="base" hangingPunct="0">
              <a:spcBef>
                <a:spcPct val="0"/>
              </a:spcBef>
              <a:spcAft>
                <a:spcPct val="0"/>
              </a:spcAft>
              <a:tabLst>
                <a:tab pos="5754688" algn="r"/>
              </a:tabLst>
              <a:defRPr>
                <a:solidFill>
                  <a:schemeClr val="tx1"/>
                </a:solidFill>
                <a:latin typeface="Arial" panose="020B0604020202020204" pitchFamily="34" charset="0"/>
              </a:defRPr>
            </a:lvl9pPr>
          </a:lstStyle>
          <a:p>
            <a:pPr marL="0" marR="0" lvl="0" indent="0" algn="ctr" defTabSz="914400" rtl="1" eaLnBrk="0" fontAlgn="base" latinLnBrk="0" hangingPunct="0">
              <a:lnSpc>
                <a:spcPct val="100000"/>
              </a:lnSpc>
              <a:spcBef>
                <a:spcPct val="0"/>
              </a:spcBef>
              <a:spcAft>
                <a:spcPct val="0"/>
              </a:spcAft>
              <a:buClrTx/>
              <a:buSzTx/>
              <a:buFontTx/>
              <a:buNone/>
              <a:tabLst>
                <a:tab pos="5754688" algn="r"/>
              </a:tabLst>
            </a:pPr>
            <a:r>
              <a:rPr kumimoji="0" lang="ar-IQ" altLang="de-DE" sz="2400" b="1"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Arial" panose="020B0604020202020204" pitchFamily="34" charset="0"/>
                <a:hlinkClick r:id="rId2"/>
              </a:rPr>
              <a:t>الملاحق</a:t>
            </a:r>
            <a:endParaRPr kumimoji="0" lang="ar-SA" altLang="de-DE" sz="2400" b="1"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Arial" panose="020B0604020202020204" pitchFamily="34" charset="0"/>
            </a:endParaRPr>
          </a:p>
          <a:p>
            <a:pPr marL="0" marR="0" lvl="0" indent="0" algn="ctr" defTabSz="914400" rtl="1" eaLnBrk="0" fontAlgn="base" latinLnBrk="0" hangingPunct="0">
              <a:lnSpc>
                <a:spcPct val="100000"/>
              </a:lnSpc>
              <a:spcBef>
                <a:spcPct val="0"/>
              </a:spcBef>
              <a:spcAft>
                <a:spcPct val="0"/>
              </a:spcAft>
              <a:buClrTx/>
              <a:buSzTx/>
              <a:buFontTx/>
              <a:buNone/>
              <a:tabLst>
                <a:tab pos="5754688" algn="r"/>
              </a:tabLst>
            </a:pPr>
            <a:endParaRPr kumimoji="0" lang="de-DE" altLang="de-DE" sz="2400" b="0" i="0" u="none" strike="noStrike" cap="none" normalizeH="0" baseline="0" dirty="0">
              <a:ln>
                <a:noFill/>
              </a:ln>
              <a:solidFill>
                <a:schemeClr val="tx1"/>
              </a:solidFill>
              <a:effectLst/>
            </a:endParaRPr>
          </a:p>
          <a:p>
            <a:pPr marL="0" marR="0" lvl="0" indent="0" algn="ctr" defTabSz="914400" rtl="1" eaLnBrk="0" fontAlgn="base" latinLnBrk="0" hangingPunct="0">
              <a:lnSpc>
                <a:spcPct val="100000"/>
              </a:lnSpc>
              <a:spcBef>
                <a:spcPct val="0"/>
              </a:spcBef>
              <a:spcAft>
                <a:spcPct val="0"/>
              </a:spcAft>
              <a:buClrTx/>
              <a:buSzTx/>
              <a:buFontTx/>
              <a:buNone/>
              <a:tabLst>
                <a:tab pos="5754688" algn="r"/>
              </a:tabLst>
            </a:pPr>
            <a:r>
              <a:rPr kumimoji="0" lang="ar-IQ" altLang="de-DE" sz="2000" b="1" i="0" u="none" strike="noStrike" cap="none" normalizeH="0" baseline="0" dirty="0">
                <a:ln>
                  <a:noFill/>
                </a:ln>
                <a:solidFill>
                  <a:srgbClr val="000000"/>
                </a:solidFill>
                <a:effectLst/>
                <a:latin typeface="Simplified Arabic" panose="02020603050405020304" pitchFamily="18" charset="-78"/>
                <a:ea typeface="Calibri" panose="020F0502020204030204" pitchFamily="34" charset="0"/>
                <a:cs typeface="Simplified Arabic" panose="02020603050405020304" pitchFamily="18" charset="-78"/>
                <a:hlinkClick r:id="rId3"/>
              </a:rPr>
              <a:t>الملحق رقم 1</a:t>
            </a:r>
            <a:r>
              <a:rPr kumimoji="0" lang="de-DE" altLang="de-DE" sz="2000" b="1" i="0" u="sng" strike="noStrike" cap="none" normalizeH="0" baseline="0" dirty="0">
                <a:ln>
                  <a:noFill/>
                </a:ln>
                <a:solidFill>
                  <a:srgbClr val="0000FF"/>
                </a:solidFill>
                <a:effectLst/>
                <a:latin typeface="Simplified Arabic" panose="02020603050405020304" pitchFamily="18" charset="-78"/>
                <a:ea typeface="Calibri" panose="020F0502020204030204" pitchFamily="34" charset="0"/>
                <a:cs typeface="Simplified Arabic" panose="02020603050405020304" pitchFamily="18" charset="-78"/>
              </a:rPr>
              <a:t> </a:t>
            </a:r>
            <a:r>
              <a:rPr kumimoji="0" lang="ar-IQ" altLang="de-DE" sz="2000" b="1" i="0" u="none" strike="noStrike" cap="none" normalizeH="0" baseline="0" dirty="0">
                <a:ln>
                  <a:noFill/>
                </a:ln>
                <a:solidFill>
                  <a:srgbClr val="000000"/>
                </a:solidFill>
                <a:effectLst/>
                <a:latin typeface="Simplified Arabic" panose="02020603050405020304" pitchFamily="18" charset="-78"/>
                <a:ea typeface="Calibri" panose="020F0502020204030204" pitchFamily="34" charset="0"/>
                <a:cs typeface="Simplified Arabic" panose="02020603050405020304" pitchFamily="18" charset="-78"/>
                <a:hlinkClick r:id="rId4"/>
              </a:rPr>
              <a:t>سفر </a:t>
            </a:r>
            <a:r>
              <a:rPr kumimoji="0" lang="ar-IQ" altLang="de-DE" sz="2000" b="1" i="0" u="none" strike="noStrike" cap="none" normalizeH="0" baseline="0" dirty="0" err="1">
                <a:ln>
                  <a:noFill/>
                </a:ln>
                <a:solidFill>
                  <a:srgbClr val="000000"/>
                </a:solidFill>
                <a:effectLst/>
                <a:latin typeface="Simplified Arabic" panose="02020603050405020304" pitchFamily="18" charset="-78"/>
                <a:ea typeface="Calibri" panose="020F0502020204030204" pitchFamily="34" charset="0"/>
                <a:cs typeface="Simplified Arabic" panose="02020603050405020304" pitchFamily="18" charset="-78"/>
                <a:hlinkClick r:id="rId4"/>
              </a:rPr>
              <a:t>حسقيال</a:t>
            </a:r>
            <a:r>
              <a:rPr kumimoji="0" lang="ar-IQ" altLang="de-DE" sz="2000" b="1" i="0" u="none" strike="noStrike" cap="none" normalizeH="0" baseline="0" dirty="0">
                <a:ln>
                  <a:noFill/>
                </a:ln>
                <a:solidFill>
                  <a:srgbClr val="000000"/>
                </a:solidFill>
                <a:effectLst/>
                <a:latin typeface="Simplified Arabic" panose="02020603050405020304" pitchFamily="18" charset="-78"/>
                <a:ea typeface="Calibri" panose="020F0502020204030204" pitchFamily="34" charset="0"/>
                <a:cs typeface="Simplified Arabic" panose="02020603050405020304" pitchFamily="18" charset="-78"/>
                <a:hlinkClick r:id="rId4"/>
              </a:rPr>
              <a:t> 38: يأجوج ومأجوج (الإنجيل)</a:t>
            </a:r>
            <a:endParaRPr kumimoji="0" lang="ar-SA" altLang="de-DE" sz="2000" b="1" i="0" u="none" strike="noStrike" cap="none" normalizeH="0" baseline="0" dirty="0">
              <a:ln>
                <a:noFill/>
              </a:ln>
              <a:solidFill>
                <a:srgbClr val="000000"/>
              </a:solidFill>
              <a:effectLst/>
              <a:latin typeface="Simplified Arabic" panose="02020603050405020304" pitchFamily="18" charset="-78"/>
              <a:ea typeface="Calibri" panose="020F0502020204030204" pitchFamily="34" charset="0"/>
              <a:cs typeface="Simplified Arabic" panose="02020603050405020304" pitchFamily="18" charset="-78"/>
            </a:endParaRPr>
          </a:p>
          <a:p>
            <a:pPr marL="0" marR="0" lvl="0" indent="0" algn="ctr" defTabSz="914400" rtl="1" eaLnBrk="0" fontAlgn="base" latinLnBrk="0" hangingPunct="0">
              <a:lnSpc>
                <a:spcPct val="100000"/>
              </a:lnSpc>
              <a:spcBef>
                <a:spcPct val="0"/>
              </a:spcBef>
              <a:spcAft>
                <a:spcPct val="0"/>
              </a:spcAft>
              <a:buClrTx/>
              <a:buSzTx/>
              <a:buFontTx/>
              <a:buNone/>
              <a:tabLst>
                <a:tab pos="5754688" algn="r"/>
              </a:tabLst>
            </a:pPr>
            <a:endParaRPr kumimoji="0" lang="de-DE" altLang="de-DE" sz="2000" b="0" i="0" u="none" strike="noStrike" cap="none" normalizeH="0" baseline="0" dirty="0">
              <a:ln>
                <a:noFill/>
              </a:ln>
              <a:solidFill>
                <a:schemeClr val="tx1"/>
              </a:solidFill>
              <a:effectLst/>
            </a:endParaRPr>
          </a:p>
          <a:p>
            <a:pPr marL="0" marR="0" lvl="0" indent="0" algn="ctr" defTabSz="914400" rtl="1" eaLnBrk="0" fontAlgn="base" latinLnBrk="0" hangingPunct="0">
              <a:lnSpc>
                <a:spcPct val="100000"/>
              </a:lnSpc>
              <a:spcBef>
                <a:spcPct val="0"/>
              </a:spcBef>
              <a:spcAft>
                <a:spcPct val="0"/>
              </a:spcAft>
              <a:buClrTx/>
              <a:buSzTx/>
              <a:buFontTx/>
              <a:buNone/>
              <a:tabLst>
                <a:tab pos="5754688" algn="r"/>
              </a:tabLst>
            </a:pPr>
            <a:r>
              <a:rPr kumimoji="0" lang="ar-IQ" altLang="de-DE" sz="2000" b="1" i="0" u="none" strike="noStrike" cap="none" normalizeH="0" baseline="0" dirty="0">
                <a:ln>
                  <a:noFill/>
                </a:ln>
                <a:solidFill>
                  <a:srgbClr val="000000"/>
                </a:solidFill>
                <a:effectLst/>
                <a:latin typeface="Simplified Arabic" panose="02020603050405020304" pitchFamily="18" charset="-78"/>
                <a:ea typeface="Calibri" panose="020F0502020204030204" pitchFamily="34" charset="0"/>
                <a:cs typeface="Simplified Arabic" panose="02020603050405020304" pitchFamily="18" charset="-78"/>
                <a:hlinkClick r:id="rId5"/>
              </a:rPr>
              <a:t>الملحق رقم (2) قانون حماية الدم والشرف وقانون الجنسية الرايخ</a:t>
            </a:r>
            <a:endParaRPr kumimoji="0" lang="ar-SA" altLang="de-DE" sz="2000" b="1" i="0" u="none" strike="noStrike" cap="none" normalizeH="0" baseline="0" dirty="0">
              <a:ln>
                <a:noFill/>
              </a:ln>
              <a:solidFill>
                <a:srgbClr val="000000"/>
              </a:solidFill>
              <a:effectLst/>
              <a:latin typeface="Simplified Arabic" panose="02020603050405020304" pitchFamily="18" charset="-78"/>
              <a:ea typeface="Calibri" panose="020F0502020204030204" pitchFamily="34" charset="0"/>
              <a:cs typeface="Simplified Arabic" panose="02020603050405020304" pitchFamily="18" charset="-78"/>
            </a:endParaRPr>
          </a:p>
          <a:p>
            <a:pPr marL="0" marR="0" lvl="0" indent="0" algn="ctr" defTabSz="914400" rtl="1" eaLnBrk="0" fontAlgn="base" latinLnBrk="0" hangingPunct="0">
              <a:lnSpc>
                <a:spcPct val="100000"/>
              </a:lnSpc>
              <a:spcBef>
                <a:spcPct val="0"/>
              </a:spcBef>
              <a:spcAft>
                <a:spcPct val="0"/>
              </a:spcAft>
              <a:buClrTx/>
              <a:buSzTx/>
              <a:buFontTx/>
              <a:buNone/>
              <a:tabLst>
                <a:tab pos="5754688" algn="r"/>
              </a:tabLst>
            </a:pPr>
            <a:endParaRPr kumimoji="0" lang="de-DE" altLang="de-DE" sz="2000" b="0" i="0" u="none" strike="noStrike" cap="none" normalizeH="0" baseline="0" dirty="0">
              <a:ln>
                <a:noFill/>
              </a:ln>
              <a:solidFill>
                <a:schemeClr val="tx1"/>
              </a:solidFill>
              <a:effectLst/>
            </a:endParaRPr>
          </a:p>
          <a:p>
            <a:pPr marL="0" marR="0" lvl="0" indent="0" algn="ctr" defTabSz="914400" rtl="1" eaLnBrk="0" fontAlgn="base" latinLnBrk="0" hangingPunct="0">
              <a:lnSpc>
                <a:spcPct val="100000"/>
              </a:lnSpc>
              <a:spcBef>
                <a:spcPct val="0"/>
              </a:spcBef>
              <a:spcAft>
                <a:spcPct val="0"/>
              </a:spcAft>
              <a:buClrTx/>
              <a:buSzTx/>
              <a:buFontTx/>
              <a:buNone/>
              <a:tabLst>
                <a:tab pos="5754688" algn="r"/>
              </a:tabLst>
            </a:pPr>
            <a:r>
              <a:rPr kumimoji="0" lang="ar-IQ" altLang="de-DE" sz="2000" b="1" i="0" u="none" strike="noStrike" cap="none" normalizeH="0" baseline="0" dirty="0">
                <a:ln>
                  <a:noFill/>
                </a:ln>
                <a:solidFill>
                  <a:srgbClr val="000000"/>
                </a:solidFill>
                <a:effectLst/>
                <a:latin typeface="Simplified Arabic" panose="02020603050405020304" pitchFamily="18" charset="-78"/>
                <a:ea typeface="Calibri" panose="020F0502020204030204" pitchFamily="34" charset="0"/>
                <a:cs typeface="Simplified Arabic" panose="02020603050405020304" pitchFamily="18" charset="-78"/>
                <a:hlinkClick r:id="rId6"/>
              </a:rPr>
              <a:t>الملحق رقم (3) </a:t>
            </a:r>
            <a:r>
              <a:rPr kumimoji="0" lang="ar-IQ" altLang="de-DE" sz="2000" b="1" i="0" u="none" strike="noStrike" cap="none" normalizeH="0" baseline="0" dirty="0">
                <a:ln>
                  <a:noFill/>
                </a:ln>
                <a:solidFill>
                  <a:srgbClr val="000000"/>
                </a:solidFill>
                <a:effectLst/>
                <a:latin typeface="Simplified Arabic" panose="02020603050405020304" pitchFamily="18" charset="-78"/>
                <a:ea typeface="Times New Roman" panose="02020603050405020304" pitchFamily="18" charset="0"/>
                <a:cs typeface="Simplified Arabic" panose="02020603050405020304" pitchFamily="18" charset="-78"/>
                <a:hlinkClick r:id="rId6"/>
              </a:rPr>
              <a:t>مفهوم العنصرية والتطهير العنصري</a:t>
            </a:r>
            <a:endParaRPr kumimoji="0" lang="ar-SA" altLang="de-DE" sz="2000" b="1" i="0" u="none" strike="noStrike" cap="none" normalizeH="0" baseline="0" dirty="0">
              <a:ln>
                <a:noFill/>
              </a:ln>
              <a:solidFill>
                <a:srgbClr val="000000"/>
              </a:solidFill>
              <a:effectLst/>
              <a:latin typeface="Simplified Arabic" panose="02020603050405020304" pitchFamily="18" charset="-78"/>
              <a:ea typeface="Times New Roman" panose="02020603050405020304" pitchFamily="18" charset="0"/>
              <a:cs typeface="Simplified Arabic" panose="02020603050405020304" pitchFamily="18" charset="-78"/>
            </a:endParaRPr>
          </a:p>
          <a:p>
            <a:pPr marL="0" marR="0" lvl="0" indent="0" algn="ctr" defTabSz="914400" rtl="1" eaLnBrk="0" fontAlgn="base" latinLnBrk="0" hangingPunct="0">
              <a:lnSpc>
                <a:spcPct val="100000"/>
              </a:lnSpc>
              <a:spcBef>
                <a:spcPct val="0"/>
              </a:spcBef>
              <a:spcAft>
                <a:spcPct val="0"/>
              </a:spcAft>
              <a:buClrTx/>
              <a:buSzTx/>
              <a:buFontTx/>
              <a:buNone/>
              <a:tabLst>
                <a:tab pos="5754688" algn="r"/>
              </a:tabLst>
            </a:pPr>
            <a:endParaRPr kumimoji="0" lang="de-DE" altLang="de-DE" sz="2000" b="0" i="0" u="none" strike="noStrike" cap="none" normalizeH="0" baseline="0" dirty="0">
              <a:ln>
                <a:noFill/>
              </a:ln>
              <a:solidFill>
                <a:schemeClr val="tx1"/>
              </a:solidFill>
              <a:effectLst/>
            </a:endParaRPr>
          </a:p>
          <a:p>
            <a:pPr marL="0" marR="0" lvl="0" indent="0" algn="ctr" defTabSz="914400" rtl="1" eaLnBrk="0" fontAlgn="base" latinLnBrk="0" hangingPunct="0">
              <a:lnSpc>
                <a:spcPct val="100000"/>
              </a:lnSpc>
              <a:spcBef>
                <a:spcPct val="0"/>
              </a:spcBef>
              <a:spcAft>
                <a:spcPct val="0"/>
              </a:spcAft>
              <a:buClrTx/>
              <a:buSzTx/>
              <a:buFontTx/>
              <a:buNone/>
              <a:tabLst>
                <a:tab pos="5754688" algn="r"/>
              </a:tabLst>
            </a:pPr>
            <a:r>
              <a:rPr kumimoji="0" lang="ar-IQ" altLang="de-DE" sz="2000" b="1" i="0" u="none" strike="noStrike" cap="none" normalizeH="0" baseline="0" dirty="0">
                <a:ln>
                  <a:noFill/>
                </a:ln>
                <a:solidFill>
                  <a:srgbClr val="000000"/>
                </a:solidFill>
                <a:effectLst/>
                <a:latin typeface="Simplified Arabic" panose="02020603050405020304" pitchFamily="18" charset="-78"/>
                <a:ea typeface="Calibri" panose="020F0502020204030204" pitchFamily="34" charset="0"/>
                <a:cs typeface="Simplified Arabic" panose="02020603050405020304" pitchFamily="18" charset="-78"/>
                <a:hlinkClick r:id="rId7"/>
              </a:rPr>
              <a:t>الملحق رقم (4) عمليات الإبادة لشعوب المستعمرات الألمانية</a:t>
            </a:r>
            <a:endParaRPr kumimoji="0" lang="ar-SA" altLang="de-DE" sz="2000" b="1" i="0" u="none" strike="noStrike" cap="none" normalizeH="0" baseline="0" dirty="0">
              <a:ln>
                <a:noFill/>
              </a:ln>
              <a:solidFill>
                <a:srgbClr val="000000"/>
              </a:solidFill>
              <a:effectLst/>
              <a:latin typeface="Simplified Arabic" panose="02020603050405020304" pitchFamily="18" charset="-78"/>
              <a:ea typeface="Calibri" panose="020F0502020204030204" pitchFamily="34" charset="0"/>
              <a:cs typeface="Simplified Arabic" panose="02020603050405020304" pitchFamily="18" charset="-78"/>
            </a:endParaRPr>
          </a:p>
          <a:p>
            <a:pPr marL="0" marR="0" lvl="0" indent="0" algn="ctr" defTabSz="914400" rtl="1" eaLnBrk="0" fontAlgn="base" latinLnBrk="0" hangingPunct="0">
              <a:lnSpc>
                <a:spcPct val="100000"/>
              </a:lnSpc>
              <a:spcBef>
                <a:spcPct val="0"/>
              </a:spcBef>
              <a:spcAft>
                <a:spcPct val="0"/>
              </a:spcAft>
              <a:buClrTx/>
              <a:buSzTx/>
              <a:buFontTx/>
              <a:buNone/>
              <a:tabLst>
                <a:tab pos="5754688" algn="r"/>
              </a:tabLst>
            </a:pPr>
            <a:endParaRPr kumimoji="0" lang="de-DE" altLang="de-DE" sz="2000" b="0" i="0" u="none" strike="noStrike" cap="none" normalizeH="0" baseline="0" dirty="0">
              <a:ln>
                <a:noFill/>
              </a:ln>
              <a:solidFill>
                <a:schemeClr val="tx1"/>
              </a:solidFill>
              <a:effectLst/>
            </a:endParaRPr>
          </a:p>
          <a:p>
            <a:pPr marL="0" marR="0" lvl="0" indent="0" algn="ctr" defTabSz="914400" rtl="1" eaLnBrk="0" fontAlgn="base" latinLnBrk="0" hangingPunct="0">
              <a:lnSpc>
                <a:spcPct val="100000"/>
              </a:lnSpc>
              <a:spcBef>
                <a:spcPct val="0"/>
              </a:spcBef>
              <a:spcAft>
                <a:spcPct val="0"/>
              </a:spcAft>
              <a:buClrTx/>
              <a:buSzTx/>
              <a:buFontTx/>
              <a:buNone/>
              <a:tabLst>
                <a:tab pos="5754688" algn="r"/>
              </a:tabLst>
            </a:pPr>
            <a:r>
              <a:rPr kumimoji="0" lang="ar-IQ" altLang="de-DE" sz="2000" b="1" i="0" u="none" strike="noStrike" cap="none" normalizeH="0" baseline="0" dirty="0">
                <a:ln>
                  <a:noFill/>
                </a:ln>
                <a:solidFill>
                  <a:srgbClr val="000000"/>
                </a:solidFill>
                <a:effectLst/>
                <a:latin typeface="Simplified Arabic" panose="02020603050405020304" pitchFamily="18" charset="-78"/>
                <a:ea typeface="Calibri" panose="020F0502020204030204" pitchFamily="34" charset="0"/>
                <a:cs typeface="Simplified Arabic" panose="02020603050405020304" pitchFamily="18" charset="-78"/>
                <a:hlinkClick r:id="rId8"/>
              </a:rPr>
              <a:t>الملحق رقم (5) استطلاع الراي عام 2006</a:t>
            </a:r>
            <a:endParaRPr kumimoji="0" lang="ar-SA" altLang="de-DE" sz="2000" b="1" i="0" u="none" strike="noStrike" cap="none" normalizeH="0" baseline="0" dirty="0">
              <a:ln>
                <a:noFill/>
              </a:ln>
              <a:solidFill>
                <a:srgbClr val="000000"/>
              </a:solidFill>
              <a:effectLst/>
              <a:latin typeface="Simplified Arabic" panose="02020603050405020304" pitchFamily="18" charset="-78"/>
              <a:ea typeface="Calibri" panose="020F0502020204030204" pitchFamily="34" charset="0"/>
              <a:cs typeface="Simplified Arabic" panose="02020603050405020304" pitchFamily="18" charset="-78"/>
            </a:endParaRPr>
          </a:p>
          <a:p>
            <a:pPr marL="0" marR="0" lvl="0" indent="0" algn="ctr" defTabSz="914400" rtl="1" eaLnBrk="0" fontAlgn="base" latinLnBrk="0" hangingPunct="0">
              <a:lnSpc>
                <a:spcPct val="100000"/>
              </a:lnSpc>
              <a:spcBef>
                <a:spcPct val="0"/>
              </a:spcBef>
              <a:spcAft>
                <a:spcPct val="0"/>
              </a:spcAft>
              <a:buClrTx/>
              <a:buSzTx/>
              <a:buFontTx/>
              <a:buNone/>
              <a:tabLst>
                <a:tab pos="5754688" algn="r"/>
              </a:tabLst>
            </a:pPr>
            <a:endParaRPr kumimoji="0" lang="ar-IQ" altLang="de-DE" b="0" i="0" u="none" strike="noStrike" cap="none" normalizeH="0" baseline="0" dirty="0">
              <a:ln>
                <a:noFill/>
              </a:ln>
              <a:solidFill>
                <a:schemeClr val="tx1"/>
              </a:solidFill>
              <a:effectLst/>
              <a:cs typeface="Arial" panose="020B0604020202020204" pitchFamily="34" charset="0"/>
            </a:endParaRPr>
          </a:p>
        </p:txBody>
      </p:sp>
    </p:spTree>
    <p:extLst>
      <p:ext uri="{BB962C8B-B14F-4D97-AF65-F5344CB8AC3E}">
        <p14:creationId xmlns:p14="http://schemas.microsoft.com/office/powerpoint/2010/main" val="179230652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Grafik 2">
            <a:extLst>
              <a:ext uri="{FF2B5EF4-FFF2-40B4-BE49-F238E27FC236}">
                <a16:creationId xmlns:a16="http://schemas.microsoft.com/office/drawing/2014/main" id="{02609555-5D33-4C93-8F3E-27F20E9B92EE}"/>
              </a:ext>
            </a:extLst>
          </p:cNvPr>
          <p:cNvPicPr>
            <a:picLocks noChangeAspect="1"/>
          </p:cNvPicPr>
          <p:nvPr/>
        </p:nvPicPr>
        <p:blipFill rotWithShape="1">
          <a:blip r:embed="rId2">
            <a:extLst>
              <a:ext uri="{28A0092B-C50C-407E-A947-70E740481C1C}">
                <a14:useLocalDpi xmlns:a14="http://schemas.microsoft.com/office/drawing/2010/main" val="0"/>
              </a:ext>
            </a:extLst>
          </a:blip>
          <a:srcRect l="20287" t="35229" r="12271"/>
          <a:stretch/>
        </p:blipFill>
        <p:spPr>
          <a:xfrm>
            <a:off x="3909270" y="369117"/>
            <a:ext cx="4890781" cy="6488884"/>
          </a:xfrm>
          <a:prstGeom prst="rect">
            <a:avLst/>
          </a:prstGeom>
        </p:spPr>
      </p:pic>
    </p:spTree>
    <p:extLst>
      <p:ext uri="{BB962C8B-B14F-4D97-AF65-F5344CB8AC3E}">
        <p14:creationId xmlns:p14="http://schemas.microsoft.com/office/powerpoint/2010/main" val="377617570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Grafik 1">
            <a:extLst>
              <a:ext uri="{FF2B5EF4-FFF2-40B4-BE49-F238E27FC236}">
                <a16:creationId xmlns:a16="http://schemas.microsoft.com/office/drawing/2014/main" id="{F35BE86D-4156-4D38-9E79-0E9368FF2D27}"/>
              </a:ext>
            </a:extLst>
          </p:cNvPr>
          <p:cNvPicPr>
            <a:picLocks noChangeAspect="1"/>
          </p:cNvPicPr>
          <p:nvPr/>
        </p:nvPicPr>
        <p:blipFill rotWithShape="1">
          <a:blip r:embed="rId2">
            <a:extLst>
              <a:ext uri="{28A0092B-C50C-407E-A947-70E740481C1C}">
                <a14:useLocalDpi xmlns:a14="http://schemas.microsoft.com/office/drawing/2010/main" val="0"/>
              </a:ext>
            </a:extLst>
          </a:blip>
          <a:srcRect l="20287" t="35229" r="12271"/>
          <a:stretch/>
        </p:blipFill>
        <p:spPr>
          <a:xfrm>
            <a:off x="3909270" y="369117"/>
            <a:ext cx="4890781" cy="6488884"/>
          </a:xfrm>
          <a:prstGeom prst="rect">
            <a:avLst/>
          </a:prstGeom>
        </p:spPr>
      </p:pic>
    </p:spTree>
    <p:extLst>
      <p:ext uri="{BB962C8B-B14F-4D97-AF65-F5344CB8AC3E}">
        <p14:creationId xmlns:p14="http://schemas.microsoft.com/office/powerpoint/2010/main" val="64055717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feld 6">
            <a:extLst>
              <a:ext uri="{FF2B5EF4-FFF2-40B4-BE49-F238E27FC236}">
                <a16:creationId xmlns:a16="http://schemas.microsoft.com/office/drawing/2014/main" id="{76C5449A-BE40-4A8F-AD2F-AD4583A95044}"/>
              </a:ext>
            </a:extLst>
          </p:cNvPr>
          <p:cNvSpPr txBox="1"/>
          <p:nvPr/>
        </p:nvSpPr>
        <p:spPr>
          <a:xfrm>
            <a:off x="3047301" y="937081"/>
            <a:ext cx="6094602" cy="20562039"/>
          </a:xfrm>
          <a:prstGeom prst="rect">
            <a:avLst/>
          </a:prstGeom>
          <a:noFill/>
        </p:spPr>
        <p:txBody>
          <a:bodyPr wrap="square">
            <a:spAutoFit/>
          </a:bodyPr>
          <a:lstStyle/>
          <a:p>
            <a:pPr algn="ctr" rtl="1">
              <a:lnSpc>
                <a:spcPct val="107000"/>
              </a:lnSpc>
              <a:spcBef>
                <a:spcPts val="200"/>
              </a:spcBef>
            </a:pPr>
            <a:endParaRPr lang="ar-SA" sz="2400" b="1" dirty="0">
              <a:solidFill>
                <a:srgbClr val="000000"/>
              </a:solidFill>
              <a:effectLst/>
              <a:latin typeface="Calibri Light" panose="020F0302020204030204" pitchFamily="34" charset="0"/>
              <a:ea typeface="Times New Roman" panose="02020603050405020304" pitchFamily="18" charset="0"/>
              <a:cs typeface="Times New Roman" panose="02020603050405020304" pitchFamily="18" charset="0"/>
            </a:endParaRPr>
          </a:p>
          <a:p>
            <a:pPr algn="ctr" rtl="1">
              <a:lnSpc>
                <a:spcPct val="107000"/>
              </a:lnSpc>
              <a:spcBef>
                <a:spcPts val="200"/>
              </a:spcBef>
            </a:pPr>
            <a:endParaRPr lang="ar-SA" sz="2400" b="1" dirty="0">
              <a:solidFill>
                <a:srgbClr val="000000"/>
              </a:solidFill>
              <a:latin typeface="Calibri Light" panose="020F0302020204030204" pitchFamily="34" charset="0"/>
              <a:ea typeface="Times New Roman" panose="02020603050405020304" pitchFamily="18" charset="0"/>
              <a:cs typeface="Times New Roman" panose="02020603050405020304" pitchFamily="18" charset="0"/>
            </a:endParaRPr>
          </a:p>
          <a:p>
            <a:pPr algn="ctr" rtl="1">
              <a:lnSpc>
                <a:spcPct val="107000"/>
              </a:lnSpc>
              <a:spcBef>
                <a:spcPts val="200"/>
              </a:spcBef>
            </a:pPr>
            <a:r>
              <a:rPr lang="ar-IQ" sz="2400" b="1" u="sng" dirty="0">
                <a:solidFill>
                  <a:srgbClr val="000000"/>
                </a:solidFill>
                <a:effectLst/>
                <a:latin typeface="Calibri Light" panose="020F0302020204030204" pitchFamily="34" charset="0"/>
                <a:ea typeface="Times New Roman" panose="02020603050405020304" pitchFamily="18" charset="0"/>
                <a:cs typeface="Times New Roman" panose="02020603050405020304" pitchFamily="18" charset="0"/>
              </a:rPr>
              <a:t>الفهرس</a:t>
            </a:r>
            <a:endParaRPr lang="de-DE" sz="2400" b="1" u="sng" dirty="0">
              <a:solidFill>
                <a:srgbClr val="2F5496"/>
              </a:solidFill>
              <a:latin typeface="Calibri Light" panose="020F0302020204030204" pitchFamily="34" charset="0"/>
              <a:ea typeface="Times New Roman" panose="02020603050405020304" pitchFamily="18" charset="0"/>
              <a:cs typeface="Times New Roman" panose="02020603050405020304" pitchFamily="18" charset="0"/>
            </a:endParaRPr>
          </a:p>
          <a:p>
            <a:pPr algn="ctr" rtl="1">
              <a:lnSpc>
                <a:spcPct val="107000"/>
              </a:lnSpc>
              <a:spcBef>
                <a:spcPts val="200"/>
              </a:spcBef>
            </a:pPr>
            <a:r>
              <a:rPr lang="ar-SA" sz="2400" b="1" u="sng" dirty="0">
                <a:solidFill>
                  <a:srgbClr val="000000"/>
                </a:solidFill>
                <a:effectLst/>
                <a:latin typeface="Calibri Light" panose="020F0302020204030204" pitchFamily="34" charset="0"/>
                <a:ea typeface="Times New Roman" panose="02020603050405020304" pitchFamily="18" charset="0"/>
                <a:cs typeface="Times New Roman" panose="02020603050405020304" pitchFamily="18" charset="0"/>
              </a:rPr>
              <a:t>أولاً: المدخل</a:t>
            </a:r>
          </a:p>
          <a:p>
            <a:pPr algn="ctr" rtl="1">
              <a:lnSpc>
                <a:spcPct val="107000"/>
              </a:lnSpc>
              <a:spcBef>
                <a:spcPts val="200"/>
              </a:spcBef>
            </a:pPr>
            <a:r>
              <a:rPr lang="ar-SA" sz="2400" b="1" dirty="0">
                <a:solidFill>
                  <a:srgbClr val="000000"/>
                </a:solidFill>
                <a:effectLst/>
                <a:latin typeface="Calibri Light" panose="020F0302020204030204" pitchFamily="34" charset="0"/>
                <a:ea typeface="Times New Roman" panose="02020603050405020304" pitchFamily="18" charset="0"/>
                <a:cs typeface="Times New Roman" panose="02020603050405020304" pitchFamily="18" charset="0"/>
              </a:rPr>
              <a:t>بدايات تنامي اليمين المتطرف والنازية الجديدة في المانيا ودور اليمين الألماني في ذلك وارتباطها العضوي مع النيوليبرالية </a:t>
            </a:r>
          </a:p>
          <a:p>
            <a:pPr algn="r" rtl="1">
              <a:lnSpc>
                <a:spcPct val="107000"/>
              </a:lnSpc>
              <a:spcBef>
                <a:spcPts val="200"/>
              </a:spcBef>
            </a:pPr>
            <a:endParaRPr lang="ar-SA" sz="2400" b="1" dirty="0">
              <a:solidFill>
                <a:srgbClr val="000000"/>
              </a:solidFill>
              <a:latin typeface="Calibri Light" panose="020F0302020204030204" pitchFamily="34" charset="0"/>
              <a:ea typeface="Times New Roman" panose="02020603050405020304" pitchFamily="18" charset="0"/>
              <a:cs typeface="Times New Roman" panose="02020603050405020304" pitchFamily="18" charset="0"/>
            </a:endParaRPr>
          </a:p>
          <a:p>
            <a:pPr marL="342900" indent="-342900" algn="r" rtl="1">
              <a:lnSpc>
                <a:spcPct val="107000"/>
              </a:lnSpc>
              <a:spcBef>
                <a:spcPts val="200"/>
              </a:spcBef>
              <a:buAutoNum type="arabicParenR"/>
            </a:pPr>
            <a:r>
              <a:rPr lang="ar-IQ" sz="2400" b="1" dirty="0">
                <a:effectLst/>
                <a:ea typeface="Calibri" panose="020F0502020204030204" pitchFamily="34" charset="0"/>
                <a:cs typeface="Simplified Arabic" panose="02020603050405020304" pitchFamily="18" charset="-78"/>
              </a:rPr>
              <a:t>تبني الدول الرأسمالية المتقدمة في سياساتها الاقتصادية والاجتماعية والعسكرية والبيئية نهج اللبرالية الجديدة نحو الداخل والخارج. ولعبت الولايات المتحدة الأمريكية (منذ عهد رونالد ري</a:t>
            </a:r>
            <a:r>
              <a:rPr lang="fa-IR" sz="2400" b="1" dirty="0">
                <a:effectLst/>
                <a:ea typeface="Calibri" panose="020F0502020204030204" pitchFamily="34" charset="0"/>
                <a:cs typeface="Simplified Arabic" panose="02020603050405020304" pitchFamily="18" charset="-78"/>
              </a:rPr>
              <a:t>گ</a:t>
            </a:r>
            <a:r>
              <a:rPr lang="ar-IQ" sz="2400" b="1" dirty="0">
                <a:effectLst/>
                <a:ea typeface="Calibri" panose="020F0502020204030204" pitchFamily="34" charset="0"/>
                <a:cs typeface="Simplified Arabic" panose="02020603050405020304" pitchFamily="18" charset="-78"/>
              </a:rPr>
              <a:t>ن)، وبريطانيا (منذ عهد مارغريت تاتشر)، وألمانيا (منذ عهد هلموت كول)، وفرنسا (منذ عهد فرانسوا ميتران)، الدور القيادي في العالم الغربي في الدفع بهذا الاتجاه</a:t>
            </a:r>
            <a:r>
              <a:rPr lang="ar-SA" sz="2400" b="1" dirty="0">
                <a:effectLst/>
                <a:ea typeface="Calibri" panose="020F0502020204030204" pitchFamily="34" charset="0"/>
                <a:cs typeface="Simplified Arabic" panose="02020603050405020304" pitchFamily="18" charset="-78"/>
              </a:rPr>
              <a:t> وتشديده</a:t>
            </a:r>
            <a:r>
              <a:rPr lang="ar-IQ" sz="2400" b="1" dirty="0">
                <a:effectLst/>
                <a:ea typeface="Calibri" panose="020F0502020204030204" pitchFamily="34" charset="0"/>
                <a:cs typeface="Simplified Arabic" panose="02020603050405020304" pitchFamily="18" charset="-78"/>
              </a:rPr>
              <a:t>.</a:t>
            </a:r>
            <a:endParaRPr lang="ar-SA" sz="2400" b="1" dirty="0">
              <a:effectLst/>
              <a:ea typeface="Calibri" panose="020F0502020204030204" pitchFamily="34" charset="0"/>
              <a:cs typeface="Simplified Arabic" panose="02020603050405020304" pitchFamily="18" charset="-78"/>
            </a:endParaRPr>
          </a:p>
          <a:p>
            <a:pPr marL="342900" indent="-342900" algn="r" rtl="1">
              <a:lnSpc>
                <a:spcPct val="107000"/>
              </a:lnSpc>
              <a:spcBef>
                <a:spcPts val="200"/>
              </a:spcBef>
              <a:buAutoNum type="arabicParenR"/>
            </a:pPr>
            <a:r>
              <a:rPr lang="ar-IQ" sz="2400" b="1" dirty="0">
                <a:effectLst/>
                <a:ea typeface="Calibri" panose="020F0502020204030204" pitchFamily="34" charset="0"/>
                <a:cs typeface="Simplified Arabic" panose="02020603050405020304" pitchFamily="18" charset="-78"/>
              </a:rPr>
              <a:t>انهيار الاتحاد السوفييتي والمنظومة الاشتراكية في أوروبا الشرقية، وإنهاء عمل مجلس التعاضد الاقتصادي وحلف وارشو العسكري</a:t>
            </a:r>
            <a:r>
              <a:rPr lang="ar-SA" sz="2400" b="1" dirty="0">
                <a:effectLst/>
                <a:ea typeface="Calibri" panose="020F0502020204030204" pitchFamily="34" charset="0"/>
                <a:cs typeface="Simplified Arabic" panose="02020603050405020304" pitchFamily="18" charset="-78"/>
              </a:rPr>
              <a:t> أنهى الحرب الباردة لفترة من الزمن</a:t>
            </a:r>
            <a:r>
              <a:rPr lang="ar-IQ" sz="2400" b="1" dirty="0">
                <a:effectLst/>
                <a:ea typeface="Calibri" panose="020F0502020204030204" pitchFamily="34" charset="0"/>
                <a:cs typeface="Simplified Arabic" panose="02020603050405020304" pitchFamily="18" charset="-78"/>
              </a:rPr>
              <a:t>.  </a:t>
            </a:r>
            <a:endParaRPr lang="ar-SA" sz="2400" b="1" dirty="0">
              <a:effectLst/>
              <a:ea typeface="Calibri" panose="020F0502020204030204" pitchFamily="34" charset="0"/>
              <a:cs typeface="Simplified Arabic" panose="02020603050405020304" pitchFamily="18" charset="-78"/>
            </a:endParaRPr>
          </a:p>
          <a:p>
            <a:pPr marL="342900" indent="-342900" algn="r" rtl="1">
              <a:lnSpc>
                <a:spcPct val="107000"/>
              </a:lnSpc>
              <a:spcBef>
                <a:spcPts val="200"/>
              </a:spcBef>
              <a:buAutoNum type="arabicParenR"/>
            </a:pPr>
            <a:r>
              <a:rPr lang="ar-IQ" sz="2400" b="1" dirty="0">
                <a:effectLst/>
                <a:ea typeface="Calibri" panose="020F0502020204030204" pitchFamily="34" charset="0"/>
                <a:cs typeface="Simplified Arabic" panose="02020603050405020304" pitchFamily="18" charset="-78"/>
              </a:rPr>
              <a:t>الدور المتعاظم للعولمة الرأسمالية والمرتبطة عضوياً بنتائج الثورة العلمية-التقنية وعموم ثورة الإنفوميديا على الصعيد العالمي، وهيمنة الغرب واقتصاده على اتجاهات التطور السياسي والاقتصادي العالمي وانفراد الولايات المتحدة الأمريكية، باعتبارها القطب الأوحد، بفرض سياساتها على العالم. </a:t>
            </a:r>
            <a:endParaRPr lang="ar-SA" sz="2400" b="1" dirty="0">
              <a:effectLst/>
              <a:ea typeface="Calibri" panose="020F0502020204030204" pitchFamily="34" charset="0"/>
              <a:cs typeface="Simplified Arabic" panose="02020603050405020304" pitchFamily="18" charset="-78"/>
            </a:endParaRPr>
          </a:p>
          <a:p>
            <a:pPr marL="342900" indent="-342900" algn="r" rtl="1">
              <a:lnSpc>
                <a:spcPct val="107000"/>
              </a:lnSpc>
              <a:spcBef>
                <a:spcPts val="200"/>
              </a:spcBef>
              <a:buAutoNum type="arabicParenR"/>
            </a:pPr>
            <a:r>
              <a:rPr lang="ar-IQ" sz="2400" b="1" dirty="0">
                <a:effectLst/>
                <a:ea typeface="Calibri" panose="020F0502020204030204" pitchFamily="34" charset="0"/>
                <a:cs typeface="Simplified Arabic" panose="02020603050405020304" pitchFamily="18" charset="-78"/>
              </a:rPr>
              <a:t>وجدير بالإشارة إلى أن أزمة البنوك العقارية في الولايات المتحدة في عام 2008، وتفاقمها إلى أزمة مالية عميقة ساهمت في تعميق الأزمة البنيوية في الاقتصاد العالمي الذي كان يعاني منها النظام الرأسمالي العالمي والدول الرأسمالية المتقدمة وتأثيرها السلبي البالغ على المجتمعات الرأسمالية وعموم العالم، لاسيما الفئات الكادحة والمنتجة للخيرات المادية والروحية وتفاقم البطالة والفقر والحرمان.</a:t>
            </a:r>
            <a:endParaRPr lang="ar-SA" sz="2400" b="1" dirty="0">
              <a:effectLst/>
              <a:ea typeface="Calibri" panose="020F0502020204030204" pitchFamily="34" charset="0"/>
              <a:cs typeface="Simplified Arabic" panose="02020603050405020304" pitchFamily="18" charset="-78"/>
            </a:endParaRPr>
          </a:p>
          <a:p>
            <a:pPr marL="342900" indent="-342900" algn="r" rtl="1">
              <a:lnSpc>
                <a:spcPct val="107000"/>
              </a:lnSpc>
              <a:spcBef>
                <a:spcPts val="200"/>
              </a:spcBef>
              <a:buAutoNum type="arabicParenR"/>
            </a:pPr>
            <a:r>
              <a:rPr lang="ar-IQ" sz="2400" b="1" dirty="0">
                <a:effectLst/>
                <a:ea typeface="Calibri" panose="020F0502020204030204" pitchFamily="34" charset="0"/>
                <a:cs typeface="Simplified Arabic" panose="02020603050405020304" pitchFamily="18" charset="-78"/>
              </a:rPr>
              <a:t>وإذ بدا وكأن عام 1991 كان بداية النهاية للحرب الباردة وإيقاف سباق التسلح وتراجع الصراعات والحروب. وقع عملياً وتدريجياً عكس ذلك. ويلاحظ اليوم سباقاً جديدا وواسعاً للتسلح بين الدول الكبرى</a:t>
            </a:r>
            <a:r>
              <a:rPr lang="ar-SA" sz="2400" b="1" dirty="0">
                <a:effectLst/>
                <a:ea typeface="Calibri" panose="020F0502020204030204" pitchFamily="34" charset="0"/>
                <a:cs typeface="Simplified Arabic" panose="02020603050405020304" pitchFamily="18" charset="-78"/>
              </a:rPr>
              <a:t> واستنزاف موارد مالة هائلة على حساب الخدمات الاجتماعية.</a:t>
            </a:r>
          </a:p>
          <a:p>
            <a:pPr marL="342900" indent="-342900" algn="r" rtl="1">
              <a:lnSpc>
                <a:spcPct val="107000"/>
              </a:lnSpc>
              <a:spcBef>
                <a:spcPts val="200"/>
              </a:spcBef>
              <a:buAutoNum type="arabicParenR"/>
            </a:pPr>
            <a:r>
              <a:rPr lang="ar-IQ" sz="2400" b="1" dirty="0">
                <a:effectLst/>
                <a:ea typeface="Calibri" panose="020F0502020204030204" pitchFamily="34" charset="0"/>
                <a:cs typeface="Simplified Arabic" panose="02020603050405020304" pitchFamily="18" charset="-78"/>
              </a:rPr>
              <a:t>ويبدو لي إن العجالة التي مورست في إدخال البلدان التي كانت جزءاً من المنظومة الاشتراكية إلى الاتحاد الأوروبي، وهي ما تزال في مرحلة التحول التدريجي، قد لعب دوره البارز في إشاعة مشكلات قومية وشوفينية كثيرة في عدد من تلك الدول والتي تنعكس اليوم في سياسة الاتحاد الأوروبي ومشكلاته</a:t>
            </a:r>
            <a:endParaRPr lang="ar-SA" sz="2400" b="1" dirty="0">
              <a:ea typeface="Calibri" panose="020F0502020204030204" pitchFamily="34" charset="0"/>
              <a:cs typeface="Simplified Arabic" panose="02020603050405020304" pitchFamily="18" charset="-78"/>
            </a:endParaRPr>
          </a:p>
          <a:p>
            <a:pPr marL="342900" indent="-342900" algn="r" rtl="1">
              <a:lnSpc>
                <a:spcPct val="107000"/>
              </a:lnSpc>
              <a:spcBef>
                <a:spcPts val="200"/>
              </a:spcBef>
              <a:buAutoNum type="arabicParenR"/>
            </a:pPr>
            <a:r>
              <a:rPr lang="ar-IQ" sz="2400" b="1" dirty="0">
                <a:effectLst/>
                <a:ea typeface="Calibri" panose="020F0502020204030204" pitchFamily="34" charset="0"/>
                <a:cs typeface="Simplified Arabic" panose="02020603050405020304" pitchFamily="18" charset="-78"/>
              </a:rPr>
              <a:t>في هذه الأجواء المحلية والإقليمية والدولية، إضافة إلى مشكلات البيئة والتغيرات المناخية وتدمير الغابات، تنامت حركة النزوح والهجرة على الصعيد الدولي ووصلت إلى أرقام سنوية مقلقة للبشرية جمعاء. </a:t>
            </a:r>
            <a:r>
              <a:rPr lang="ar-SA" sz="2400" b="1" dirty="0">
                <a:effectLst/>
                <a:ea typeface="Calibri" panose="020F0502020204030204" pitchFamily="34" charset="0"/>
                <a:cs typeface="Simplified Arabic" panose="02020603050405020304" pitchFamily="18" charset="-78"/>
              </a:rPr>
              <a:t>وقد دفع البلدان الأوروبية والولايات المتحدة إلى اتخاذ تعديلات دستورية وإجراءات شديدة ضد الهجرة واللجوء السياسي والإنساني إلى بلدانها.</a:t>
            </a:r>
            <a:endParaRPr lang="ar-SA" sz="2400" b="1" dirty="0">
              <a:ea typeface="Calibri" panose="020F0502020204030204" pitchFamily="34" charset="0"/>
              <a:cs typeface="Simplified Arabic" panose="02020603050405020304" pitchFamily="18" charset="-78"/>
            </a:endParaRPr>
          </a:p>
          <a:p>
            <a:pPr marL="342900" indent="-342900" algn="r" rtl="1">
              <a:lnSpc>
                <a:spcPct val="107000"/>
              </a:lnSpc>
              <a:spcBef>
                <a:spcPts val="200"/>
              </a:spcBef>
              <a:buAutoNum type="arabicParenR"/>
            </a:pPr>
            <a:endParaRPr lang="de-DE" sz="2400" b="1" dirty="0">
              <a:solidFill>
                <a:srgbClr val="000000"/>
              </a:solidFill>
              <a:effectLst/>
              <a:latin typeface="Calibri Light" panose="020F0302020204030204" pitchFamily="34"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18623313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A9EC2CA1-8FB9-4ED9-B453-514CDCB0C61D}"/>
              </a:ext>
            </a:extLst>
          </p:cNvPr>
          <p:cNvSpPr>
            <a:spLocks noChangeArrowheads="1"/>
          </p:cNvSpPr>
          <p:nvPr/>
        </p:nvSpPr>
        <p:spPr bwMode="auto">
          <a:xfrm>
            <a:off x="956345" y="-4224811"/>
            <a:ext cx="8464492" cy="10433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tabLst>
                <a:tab pos="5754688" algn="r"/>
              </a:tabLst>
              <a:defRPr>
                <a:solidFill>
                  <a:schemeClr val="tx1"/>
                </a:solidFill>
                <a:latin typeface="Arial" panose="020B0604020202020204" pitchFamily="34" charset="0"/>
              </a:defRPr>
            </a:lvl1pPr>
            <a:lvl2pPr eaLnBrk="0" fontAlgn="base" hangingPunct="0">
              <a:spcBef>
                <a:spcPct val="0"/>
              </a:spcBef>
              <a:spcAft>
                <a:spcPct val="0"/>
              </a:spcAft>
              <a:tabLst>
                <a:tab pos="5754688" algn="r"/>
              </a:tabLst>
              <a:defRPr>
                <a:solidFill>
                  <a:schemeClr val="tx1"/>
                </a:solidFill>
                <a:latin typeface="Arial" panose="020B0604020202020204" pitchFamily="34" charset="0"/>
              </a:defRPr>
            </a:lvl2pPr>
            <a:lvl3pPr eaLnBrk="0" fontAlgn="base" hangingPunct="0">
              <a:spcBef>
                <a:spcPct val="0"/>
              </a:spcBef>
              <a:spcAft>
                <a:spcPct val="0"/>
              </a:spcAft>
              <a:tabLst>
                <a:tab pos="5754688" algn="r"/>
              </a:tabLst>
              <a:defRPr>
                <a:solidFill>
                  <a:schemeClr val="tx1"/>
                </a:solidFill>
                <a:latin typeface="Arial" panose="020B0604020202020204" pitchFamily="34" charset="0"/>
              </a:defRPr>
            </a:lvl3pPr>
            <a:lvl4pPr eaLnBrk="0" fontAlgn="base" hangingPunct="0">
              <a:spcBef>
                <a:spcPct val="0"/>
              </a:spcBef>
              <a:spcAft>
                <a:spcPct val="0"/>
              </a:spcAft>
              <a:tabLst>
                <a:tab pos="5754688" algn="r"/>
              </a:tabLst>
              <a:defRPr>
                <a:solidFill>
                  <a:schemeClr val="tx1"/>
                </a:solidFill>
                <a:latin typeface="Arial" panose="020B0604020202020204" pitchFamily="34" charset="0"/>
              </a:defRPr>
            </a:lvl4pPr>
            <a:lvl5pPr eaLnBrk="0" fontAlgn="base" hangingPunct="0">
              <a:spcBef>
                <a:spcPct val="0"/>
              </a:spcBef>
              <a:spcAft>
                <a:spcPct val="0"/>
              </a:spcAft>
              <a:tabLst>
                <a:tab pos="5754688" algn="r"/>
              </a:tabLst>
              <a:defRPr>
                <a:solidFill>
                  <a:schemeClr val="tx1"/>
                </a:solidFill>
                <a:latin typeface="Arial" panose="020B0604020202020204" pitchFamily="34" charset="0"/>
              </a:defRPr>
            </a:lvl5pPr>
            <a:lvl6pPr eaLnBrk="0" fontAlgn="base" hangingPunct="0">
              <a:spcBef>
                <a:spcPct val="0"/>
              </a:spcBef>
              <a:spcAft>
                <a:spcPct val="0"/>
              </a:spcAft>
              <a:tabLst>
                <a:tab pos="5754688" algn="r"/>
              </a:tabLst>
              <a:defRPr>
                <a:solidFill>
                  <a:schemeClr val="tx1"/>
                </a:solidFill>
                <a:latin typeface="Arial" panose="020B0604020202020204" pitchFamily="34" charset="0"/>
              </a:defRPr>
            </a:lvl6pPr>
            <a:lvl7pPr eaLnBrk="0" fontAlgn="base" hangingPunct="0">
              <a:spcBef>
                <a:spcPct val="0"/>
              </a:spcBef>
              <a:spcAft>
                <a:spcPct val="0"/>
              </a:spcAft>
              <a:tabLst>
                <a:tab pos="5754688" algn="r"/>
              </a:tabLst>
              <a:defRPr>
                <a:solidFill>
                  <a:schemeClr val="tx1"/>
                </a:solidFill>
                <a:latin typeface="Arial" panose="020B0604020202020204" pitchFamily="34" charset="0"/>
              </a:defRPr>
            </a:lvl7pPr>
            <a:lvl8pPr eaLnBrk="0" fontAlgn="base" hangingPunct="0">
              <a:spcBef>
                <a:spcPct val="0"/>
              </a:spcBef>
              <a:spcAft>
                <a:spcPct val="0"/>
              </a:spcAft>
              <a:tabLst>
                <a:tab pos="5754688" algn="r"/>
              </a:tabLst>
              <a:defRPr>
                <a:solidFill>
                  <a:schemeClr val="tx1"/>
                </a:solidFill>
                <a:latin typeface="Arial" panose="020B0604020202020204" pitchFamily="34" charset="0"/>
              </a:defRPr>
            </a:lvl8pPr>
            <a:lvl9pPr eaLnBrk="0" fontAlgn="base" hangingPunct="0">
              <a:spcBef>
                <a:spcPct val="0"/>
              </a:spcBef>
              <a:spcAft>
                <a:spcPct val="0"/>
              </a:spcAft>
              <a:tabLst>
                <a:tab pos="5754688" algn="r"/>
              </a:tabLst>
              <a:defRPr>
                <a:solidFill>
                  <a:schemeClr val="tx1"/>
                </a:solidFill>
                <a:latin typeface="Arial" panose="020B0604020202020204" pitchFamily="34" charset="0"/>
              </a:defRPr>
            </a:lvl9pPr>
          </a:lstStyle>
          <a:p>
            <a:pPr marL="0" marR="0" lvl="0" indent="0" algn="r" defTabSz="914400" rtl="1" eaLnBrk="0" fontAlgn="base" latinLnBrk="0" hangingPunct="0">
              <a:lnSpc>
                <a:spcPct val="100000"/>
              </a:lnSpc>
              <a:spcBef>
                <a:spcPct val="0"/>
              </a:spcBef>
              <a:spcAft>
                <a:spcPct val="0"/>
              </a:spcAft>
              <a:buClrTx/>
              <a:buSzTx/>
              <a:buFontTx/>
              <a:buNone/>
              <a:tabLst>
                <a:tab pos="5754688" algn="r"/>
              </a:tabLst>
            </a:pPr>
            <a:r>
              <a:rPr kumimoji="0" lang="ar-IQ" altLang="de-DE" sz="2400" b="1" i="0" u="none" strike="noStrike" cap="none" normalizeH="0" baseline="0" dirty="0">
                <a:ln>
                  <a:noFill/>
                </a:ln>
                <a:solidFill>
                  <a:srgbClr val="000000"/>
                </a:solidFill>
                <a:effectLst/>
                <a:latin typeface="Simplified Arabic" panose="02020603050405020304" pitchFamily="18" charset="-78"/>
                <a:ea typeface="Calibri" panose="020F0502020204030204" pitchFamily="34" charset="0"/>
                <a:cs typeface="Simplified Arabic" panose="02020603050405020304" pitchFamily="18" charset="-78"/>
                <a:hlinkClick r:id="rId2"/>
              </a:rPr>
              <a:t>ثانياً: حول تحديد بعض المفاهيم الواردة في الدراسة</a:t>
            </a:r>
            <a:endParaRPr kumimoji="0" lang="de-DE" altLang="de-DE" sz="2400" b="1" i="0" u="none" strike="noStrike" cap="none" normalizeH="0" baseline="0" dirty="0">
              <a:ln>
                <a:noFill/>
              </a:ln>
              <a:solidFill>
                <a:schemeClr val="tx1"/>
              </a:solidFill>
              <a:effectLst/>
            </a:endParaRPr>
          </a:p>
          <a:p>
            <a:pPr marL="0" marR="0" lvl="0" indent="0" algn="r" defTabSz="914400" rtl="1" eaLnBrk="0" fontAlgn="base" latinLnBrk="0" hangingPunct="0">
              <a:lnSpc>
                <a:spcPct val="100000"/>
              </a:lnSpc>
              <a:spcBef>
                <a:spcPct val="0"/>
              </a:spcBef>
              <a:spcAft>
                <a:spcPct val="0"/>
              </a:spcAft>
              <a:buClrTx/>
              <a:buSzTx/>
              <a:buFontTx/>
              <a:buNone/>
              <a:tabLst>
                <a:tab pos="5754688" algn="r"/>
              </a:tabLst>
            </a:pPr>
            <a:r>
              <a:rPr kumimoji="0" lang="ar-IQ" altLang="de-DE" sz="2400" b="1" i="0" u="none" strike="noStrike" cap="none" normalizeH="0" baseline="0" dirty="0">
                <a:ln>
                  <a:noFill/>
                </a:ln>
                <a:solidFill>
                  <a:srgbClr val="000000"/>
                </a:solidFill>
                <a:effectLst/>
                <a:latin typeface="Simplified Arabic" panose="02020603050405020304" pitchFamily="18" charset="-78"/>
                <a:ea typeface="Calibri" panose="020F0502020204030204" pitchFamily="34" charset="0"/>
                <a:cs typeface="Simplified Arabic" panose="02020603050405020304" pitchFamily="18" charset="-78"/>
                <a:hlinkClick r:id="rId3"/>
              </a:rPr>
              <a:t>اليمين المحافظ</a:t>
            </a:r>
            <a:endParaRPr kumimoji="0" lang="ar-SA" altLang="de-DE" sz="2400" b="1" i="0" u="none" strike="noStrike" cap="none" normalizeH="0" baseline="0" dirty="0">
              <a:ln>
                <a:noFill/>
              </a:ln>
              <a:solidFill>
                <a:srgbClr val="000000"/>
              </a:solidFill>
              <a:effectLst/>
              <a:latin typeface="Simplified Arabic" panose="02020603050405020304" pitchFamily="18" charset="-78"/>
              <a:ea typeface="Calibri" panose="020F0502020204030204" pitchFamily="34" charset="0"/>
              <a:cs typeface="Simplified Arabic" panose="02020603050405020304" pitchFamily="18" charset="-78"/>
            </a:endParaRPr>
          </a:p>
          <a:p>
            <a:pPr marL="0" marR="0" lvl="0" indent="0" algn="r" defTabSz="914400" rtl="1" eaLnBrk="0" fontAlgn="base" latinLnBrk="0" hangingPunct="0">
              <a:lnSpc>
                <a:spcPct val="100000"/>
              </a:lnSpc>
              <a:spcBef>
                <a:spcPct val="0"/>
              </a:spcBef>
              <a:spcAft>
                <a:spcPct val="0"/>
              </a:spcAft>
              <a:buClrTx/>
              <a:buSzTx/>
              <a:buFontTx/>
              <a:buNone/>
              <a:tabLst>
                <a:tab pos="5754688" algn="r"/>
              </a:tabLst>
            </a:pPr>
            <a:r>
              <a:rPr lang="ar-IQ" sz="2400" b="1" dirty="0">
                <a:solidFill>
                  <a:srgbClr val="000000"/>
                </a:solidFill>
                <a:effectLst/>
                <a:ea typeface="Calibri" panose="020F0502020204030204" pitchFamily="34" charset="0"/>
                <a:cs typeface="Simplified Arabic" panose="02020603050405020304" pitchFamily="18" charset="-78"/>
              </a:rPr>
              <a:t>وسواء أكانت </a:t>
            </a:r>
            <a:r>
              <a:rPr lang="ar-IQ" sz="2400" b="1" dirty="0">
                <a:solidFill>
                  <a:srgbClr val="FF0000"/>
                </a:solidFill>
                <a:effectLst/>
                <a:ea typeface="Calibri" panose="020F0502020204030204" pitchFamily="34" charset="0"/>
                <a:cs typeface="Simplified Arabic" panose="02020603050405020304" pitchFamily="18" charset="-78"/>
              </a:rPr>
              <a:t>القوى اليمينية المحافظة </a:t>
            </a:r>
            <a:r>
              <a:rPr lang="ar-IQ" sz="2400" b="1" dirty="0">
                <a:solidFill>
                  <a:srgbClr val="000000"/>
                </a:solidFill>
                <a:effectLst/>
                <a:ea typeface="Calibri" panose="020F0502020204030204" pitchFamily="34" charset="0"/>
                <a:cs typeface="Simplified Arabic" panose="02020603050405020304" pitchFamily="18" charset="-78"/>
              </a:rPr>
              <a:t>في الحكم أم خارجه تتبنى عموماً رؤية قومية ضيقة إزاء القوميات الأخرى، ورفض وجود أقليات قومية أو دينية، ولاسيما أقلية مسلمة، ورفض عام للأجانب وقبول نسبي مشروط لمهاجرين على وفق الحاجة الماسة والمؤقتة لهم، وتدعو إلى نقاوة الثقافة القومية ورفض التعددية الثقافية أو مجتمع متعدد الثقافات، وترفض التلاقح الثقافي مع الثقافات الأخرى، وترفض ولوج عادات وتقاليد قوميات أخرى إلى عاداتها وتقاليدها القومية والدينية المسيحية. </a:t>
            </a:r>
            <a:endParaRPr kumimoji="0" lang="de-DE" altLang="de-DE" sz="2400" b="1" i="0" u="none" strike="noStrike" cap="none" normalizeH="0" baseline="0" dirty="0">
              <a:ln>
                <a:noFill/>
              </a:ln>
              <a:solidFill>
                <a:schemeClr val="tx1"/>
              </a:solidFill>
              <a:effectLst/>
            </a:endParaRPr>
          </a:p>
          <a:p>
            <a:pPr marL="0" marR="0" lvl="0" indent="0" algn="r" defTabSz="914400" rtl="1" eaLnBrk="0" fontAlgn="base" latinLnBrk="0" hangingPunct="0">
              <a:lnSpc>
                <a:spcPct val="100000"/>
              </a:lnSpc>
              <a:spcBef>
                <a:spcPct val="0"/>
              </a:spcBef>
              <a:spcAft>
                <a:spcPct val="0"/>
              </a:spcAft>
              <a:buClrTx/>
              <a:buSzTx/>
              <a:buFontTx/>
              <a:buNone/>
              <a:tabLst>
                <a:tab pos="5754688" algn="r"/>
              </a:tabLst>
            </a:pPr>
            <a:r>
              <a:rPr kumimoji="0" lang="ar-IQ" altLang="de-DE" sz="2400" b="1" i="0" u="none" strike="noStrike" cap="none" normalizeH="0" baseline="0" dirty="0">
                <a:ln>
                  <a:noFill/>
                </a:ln>
                <a:solidFill>
                  <a:srgbClr val="000000"/>
                </a:solidFill>
                <a:effectLst/>
                <a:latin typeface="Simplified Arabic" panose="02020603050405020304" pitchFamily="18" charset="-78"/>
                <a:ea typeface="Calibri" panose="020F0502020204030204" pitchFamily="34" charset="0"/>
                <a:cs typeface="Simplified Arabic" panose="02020603050405020304" pitchFamily="18" charset="-78"/>
                <a:hlinkClick r:id="rId4"/>
              </a:rPr>
              <a:t>اليمين المتطرف</a:t>
            </a:r>
            <a:endParaRPr kumimoji="0" lang="ar-SA" altLang="de-DE" sz="2400" b="1" i="0" u="none" strike="noStrike" cap="none" normalizeH="0" baseline="0" dirty="0">
              <a:ln>
                <a:noFill/>
              </a:ln>
              <a:solidFill>
                <a:srgbClr val="000000"/>
              </a:solidFill>
              <a:effectLst/>
              <a:latin typeface="Simplified Arabic" panose="02020603050405020304" pitchFamily="18" charset="-78"/>
              <a:ea typeface="Calibri" panose="020F0502020204030204" pitchFamily="34" charset="0"/>
              <a:cs typeface="Simplified Arabic" panose="02020603050405020304" pitchFamily="18" charset="-78"/>
            </a:endParaRPr>
          </a:p>
          <a:p>
            <a:pPr marL="0" marR="0" lvl="0" indent="0" algn="r" defTabSz="914400" rtl="1" eaLnBrk="0" fontAlgn="base" latinLnBrk="0" hangingPunct="0">
              <a:lnSpc>
                <a:spcPct val="100000"/>
              </a:lnSpc>
              <a:spcBef>
                <a:spcPct val="0"/>
              </a:spcBef>
              <a:spcAft>
                <a:spcPct val="0"/>
              </a:spcAft>
              <a:buClrTx/>
              <a:buSzTx/>
              <a:buFontTx/>
              <a:buNone/>
              <a:tabLst>
                <a:tab pos="5754688" algn="r"/>
              </a:tabLst>
            </a:pPr>
            <a:r>
              <a:rPr lang="ar-IQ" sz="2400" b="1" dirty="0">
                <a:solidFill>
                  <a:srgbClr val="000000"/>
                </a:solidFill>
                <a:effectLst/>
                <a:ea typeface="Calibri" panose="020F0502020204030204" pitchFamily="34" charset="0"/>
                <a:cs typeface="Simplified Arabic" panose="02020603050405020304" pitchFamily="18" charset="-78"/>
              </a:rPr>
              <a:t>أما مفهوم ومصطلح </a:t>
            </a:r>
            <a:r>
              <a:rPr lang="ar-IQ" sz="2400" b="1" dirty="0">
                <a:solidFill>
                  <a:srgbClr val="FF0000"/>
                </a:solidFill>
                <a:effectLst/>
                <a:ea typeface="Calibri" panose="020F0502020204030204" pitchFamily="34" charset="0"/>
                <a:cs typeface="Simplified Arabic" panose="02020603050405020304" pitchFamily="18" charset="-78"/>
              </a:rPr>
              <a:t>اليمين المتطرف </a:t>
            </a:r>
            <a:r>
              <a:rPr lang="ar-IQ" sz="2400" b="1" dirty="0">
                <a:solidFill>
                  <a:srgbClr val="000000"/>
                </a:solidFill>
                <a:effectLst/>
                <a:ea typeface="Calibri" panose="020F0502020204030204" pitchFamily="34" charset="0"/>
                <a:cs typeface="Simplified Arabic" panose="02020603050405020304" pitchFamily="18" charset="-78"/>
              </a:rPr>
              <a:t>فهو يلتقي مع اليمين بالعديد من المسائل الأساسية، ولكن يزيد عليه بالتشدد والتطرف والوسائل التي يستخدمها في تحقيق ما يسعى إليه. إنه فهم قومي شوفيني مناهض للقوميات الأخرى ومعارض لوجودها في الدولة التي ينتمي إليها، ويجد فيها خطراً كبيراً على نقاوة قوميته وشعبه وتهديداً مباشراً لثقافته ونقاوتها وتراثها الذي يجب أن يحافظ عليه ويتواصل به، ويرفض كل العادات والتقاليد القادمة مع الأجانب ويقاومها بشتى السبل.</a:t>
            </a:r>
            <a:endParaRPr kumimoji="0" lang="de-DE" altLang="de-DE" sz="2400" b="1" i="0" u="none" strike="noStrike" cap="none" normalizeH="0" baseline="0" dirty="0">
              <a:ln>
                <a:noFill/>
              </a:ln>
              <a:solidFill>
                <a:schemeClr val="tx1"/>
              </a:solidFill>
              <a:effectLst/>
            </a:endParaRPr>
          </a:p>
          <a:p>
            <a:pPr marL="0" marR="0" lvl="0" indent="0" algn="r" defTabSz="914400" rtl="1" eaLnBrk="0" fontAlgn="base" latinLnBrk="0" hangingPunct="0">
              <a:lnSpc>
                <a:spcPct val="100000"/>
              </a:lnSpc>
              <a:spcBef>
                <a:spcPct val="0"/>
              </a:spcBef>
              <a:spcAft>
                <a:spcPct val="0"/>
              </a:spcAft>
              <a:buClrTx/>
              <a:buSzTx/>
              <a:buFontTx/>
              <a:buNone/>
              <a:tabLst>
                <a:tab pos="5754688" algn="r"/>
              </a:tabLst>
            </a:pPr>
            <a:r>
              <a:rPr kumimoji="0" lang="ar-IQ" altLang="de-DE" sz="2400" b="1" i="0" u="none" strike="noStrike" cap="none" normalizeH="0" baseline="0" dirty="0">
                <a:ln>
                  <a:noFill/>
                </a:ln>
                <a:solidFill>
                  <a:srgbClr val="000000"/>
                </a:solidFill>
                <a:effectLst/>
                <a:latin typeface="Simplified Arabic" panose="02020603050405020304" pitchFamily="18" charset="-78"/>
                <a:ea typeface="Calibri" panose="020F0502020204030204" pitchFamily="34" charset="0"/>
                <a:cs typeface="Simplified Arabic" panose="02020603050405020304" pitchFamily="18" charset="-78"/>
                <a:hlinkClick r:id="rId5"/>
              </a:rPr>
              <a:t>النازيون الجدد</a:t>
            </a:r>
            <a:endParaRPr kumimoji="0" lang="ar-SA" altLang="de-DE" sz="2400" b="1" i="0" u="none" strike="noStrike" cap="none" normalizeH="0" baseline="0" dirty="0">
              <a:ln>
                <a:noFill/>
              </a:ln>
              <a:solidFill>
                <a:srgbClr val="000000"/>
              </a:solidFill>
              <a:effectLst/>
              <a:latin typeface="Simplified Arabic" panose="02020603050405020304" pitchFamily="18" charset="-78"/>
              <a:ea typeface="Calibri" panose="020F0502020204030204" pitchFamily="34" charset="0"/>
              <a:cs typeface="Simplified Arabic" panose="02020603050405020304" pitchFamily="18" charset="-78"/>
            </a:endParaRPr>
          </a:p>
          <a:p>
            <a:pPr algn="r" rtl="1"/>
            <a:r>
              <a:rPr lang="ar-IQ" sz="2400" b="1" dirty="0">
                <a:effectLst/>
                <a:latin typeface="Calibri" panose="020F0502020204030204" pitchFamily="34" charset="0"/>
                <a:ea typeface="Times New Roman" panose="02020603050405020304" pitchFamily="18" charset="0"/>
                <a:cs typeface="Simplified Arabic" panose="02020603050405020304" pitchFamily="18" charset="-78"/>
              </a:rPr>
              <a:t>يمكن تقديم التعريف العام التالي لأيديولوجية النازيين الجدد: إنها الأيديولوجيا التي تتشكل فيها مجموعة من المفاهيم المتداخلة والمتفاعلة ابتداءً من </a:t>
            </a:r>
            <a:r>
              <a:rPr lang="de-DE" sz="2400" b="1" dirty="0" err="1">
                <a:effectLst/>
                <a:latin typeface="Simplified Arabic" panose="02020603050405020304" pitchFamily="18" charset="-78"/>
                <a:ea typeface="Times New Roman" panose="02020603050405020304" pitchFamily="18" charset="0"/>
                <a:cs typeface="Arial" panose="020B0604020202020204" pitchFamily="34" charset="0"/>
              </a:rPr>
              <a:t>العنصرية</a:t>
            </a:r>
            <a:r>
              <a:rPr lang="de-DE" sz="2400" b="1" dirty="0">
                <a:effectLst/>
                <a:latin typeface="Simplified Arabic" panose="02020603050405020304" pitchFamily="18" charset="-78"/>
                <a:ea typeface="Times New Roman" panose="02020603050405020304" pitchFamily="18" charset="0"/>
                <a:cs typeface="Arial" panose="020B0604020202020204" pitchFamily="34" charset="0"/>
              </a:rPr>
              <a:t> </a:t>
            </a:r>
            <a:r>
              <a:rPr lang="de-DE" sz="2400" b="1" dirty="0" err="1">
                <a:effectLst/>
                <a:latin typeface="Simplified Arabic" panose="02020603050405020304" pitchFamily="18" charset="-78"/>
                <a:ea typeface="Times New Roman" panose="02020603050405020304" pitchFamily="18" charset="0"/>
                <a:cs typeface="Arial" panose="020B0604020202020204" pitchFamily="34" charset="0"/>
              </a:rPr>
              <a:t>والقومية</a:t>
            </a:r>
            <a:r>
              <a:rPr lang="de-DE" sz="2400" b="1" dirty="0">
                <a:effectLst/>
                <a:latin typeface="Simplified Arabic" panose="02020603050405020304" pitchFamily="18" charset="-78"/>
                <a:ea typeface="Times New Roman" panose="02020603050405020304" pitchFamily="18" charset="0"/>
                <a:cs typeface="Arial" panose="020B0604020202020204" pitchFamily="34" charset="0"/>
              </a:rPr>
              <a:t> الشوفينية </a:t>
            </a:r>
            <a:r>
              <a:rPr lang="de-DE" sz="2400" b="1" dirty="0" err="1">
                <a:effectLst/>
                <a:latin typeface="Simplified Arabic" panose="02020603050405020304" pitchFamily="18" charset="-78"/>
                <a:ea typeface="Times New Roman" panose="02020603050405020304" pitchFamily="18" charset="0"/>
                <a:cs typeface="Arial" panose="020B0604020202020204" pitchFamily="34" charset="0"/>
              </a:rPr>
              <a:t>ومروراً</a:t>
            </a:r>
            <a:r>
              <a:rPr lang="de-DE" sz="2400" b="1" dirty="0">
                <a:effectLst/>
                <a:latin typeface="Simplified Arabic" panose="02020603050405020304" pitchFamily="18" charset="-78"/>
                <a:ea typeface="Times New Roman" panose="02020603050405020304" pitchFamily="18" charset="0"/>
                <a:cs typeface="Arial" panose="020B0604020202020204" pitchFamily="34" charset="0"/>
              </a:rPr>
              <a:t> </a:t>
            </a:r>
            <a:r>
              <a:rPr lang="de-DE" sz="2400" b="1" dirty="0" err="1">
                <a:effectLst/>
                <a:latin typeface="Simplified Arabic" panose="02020603050405020304" pitchFamily="18" charset="-78"/>
                <a:ea typeface="Times New Roman" panose="02020603050405020304" pitchFamily="18" charset="0"/>
                <a:cs typeface="Arial" panose="020B0604020202020204" pitchFamily="34" charset="0"/>
              </a:rPr>
              <a:t>بمعاداة</a:t>
            </a:r>
            <a:r>
              <a:rPr lang="de-DE" sz="2400" b="1" dirty="0">
                <a:effectLst/>
                <a:latin typeface="Simplified Arabic" panose="02020603050405020304" pitchFamily="18" charset="-78"/>
                <a:ea typeface="Times New Roman" panose="02020603050405020304" pitchFamily="18" charset="0"/>
                <a:cs typeface="Arial" panose="020B0604020202020204" pitchFamily="34" charset="0"/>
              </a:rPr>
              <a:t> </a:t>
            </a:r>
            <a:r>
              <a:rPr lang="de-DE" sz="2400" b="1" dirty="0" err="1">
                <a:effectLst/>
                <a:latin typeface="Simplified Arabic" panose="02020603050405020304" pitchFamily="18" charset="-78"/>
                <a:ea typeface="Times New Roman" panose="02020603050405020304" pitchFamily="18" charset="0"/>
                <a:cs typeface="Arial" panose="020B0604020202020204" pitchFamily="34" charset="0"/>
              </a:rPr>
              <a:t>السامية</a:t>
            </a:r>
            <a:r>
              <a:rPr lang="de-DE" sz="2400" b="1" dirty="0">
                <a:effectLst/>
                <a:latin typeface="Simplified Arabic" panose="02020603050405020304" pitchFamily="18" charset="-78"/>
                <a:ea typeface="Times New Roman" panose="02020603050405020304" pitchFamily="18" charset="0"/>
                <a:cs typeface="Arial" panose="020B0604020202020204" pitchFamily="34" charset="0"/>
              </a:rPr>
              <a:t> </a:t>
            </a:r>
            <a:r>
              <a:rPr lang="de-DE" sz="2400" b="1" dirty="0" err="1">
                <a:effectLst/>
                <a:latin typeface="Simplified Arabic" panose="02020603050405020304" pitchFamily="18" charset="-78"/>
                <a:ea typeface="Times New Roman" panose="02020603050405020304" pitchFamily="18" charset="0"/>
                <a:cs typeface="Arial" panose="020B0604020202020204" pitchFamily="34" charset="0"/>
              </a:rPr>
              <a:t>ومعاداة</a:t>
            </a:r>
            <a:r>
              <a:rPr lang="de-DE" sz="2400" b="1" dirty="0">
                <a:effectLst/>
                <a:latin typeface="Simplified Arabic" panose="02020603050405020304" pitchFamily="18" charset="-78"/>
                <a:ea typeface="Times New Roman" panose="02020603050405020304" pitchFamily="18" charset="0"/>
                <a:cs typeface="Arial" panose="020B0604020202020204" pitchFamily="34" charset="0"/>
              </a:rPr>
              <a:t> </a:t>
            </a:r>
            <a:r>
              <a:rPr lang="de-DE" sz="2400" b="1" dirty="0" err="1">
                <a:effectLst/>
                <a:latin typeface="Simplified Arabic" panose="02020603050405020304" pitchFamily="18" charset="-78"/>
                <a:ea typeface="Times New Roman" panose="02020603050405020304" pitchFamily="18" charset="0"/>
                <a:cs typeface="Arial" panose="020B0604020202020204" pitchFamily="34" charset="0"/>
              </a:rPr>
              <a:t>الأجانب</a:t>
            </a:r>
            <a:r>
              <a:rPr lang="de-DE" sz="2400" b="1" dirty="0">
                <a:effectLst/>
                <a:latin typeface="Simplified Arabic" panose="02020603050405020304" pitchFamily="18" charset="-78"/>
                <a:ea typeface="Times New Roman" panose="02020603050405020304" pitchFamily="18" charset="0"/>
                <a:cs typeface="Arial" panose="020B0604020202020204" pitchFamily="34" charset="0"/>
              </a:rPr>
              <a:t> </a:t>
            </a:r>
            <a:r>
              <a:rPr lang="de-DE" sz="2400" b="1" dirty="0" err="1">
                <a:effectLst/>
                <a:latin typeface="Simplified Arabic" panose="02020603050405020304" pitchFamily="18" charset="-78"/>
                <a:ea typeface="Times New Roman" panose="02020603050405020304" pitchFamily="18" charset="0"/>
                <a:cs typeface="Arial" panose="020B0604020202020204" pitchFamily="34" charset="0"/>
              </a:rPr>
              <a:t>والداروينية</a:t>
            </a:r>
            <a:r>
              <a:rPr lang="de-DE" sz="2400" b="1" dirty="0">
                <a:effectLst/>
                <a:latin typeface="Simplified Arabic" panose="02020603050405020304" pitchFamily="18" charset="-78"/>
                <a:ea typeface="Times New Roman" panose="02020603050405020304" pitchFamily="18" charset="0"/>
                <a:cs typeface="Arial" panose="020B0604020202020204" pitchFamily="34" charset="0"/>
              </a:rPr>
              <a:t> </a:t>
            </a:r>
            <a:r>
              <a:rPr lang="de-DE" sz="2400" b="1" dirty="0" err="1">
                <a:effectLst/>
                <a:latin typeface="Simplified Arabic" panose="02020603050405020304" pitchFamily="18" charset="-78"/>
                <a:ea typeface="Times New Roman" panose="02020603050405020304" pitchFamily="18" charset="0"/>
                <a:cs typeface="Arial" panose="020B0604020202020204" pitchFamily="34" charset="0"/>
              </a:rPr>
              <a:t>الاجتماعية</a:t>
            </a:r>
            <a:r>
              <a:rPr lang="de-DE" sz="2400" b="1" dirty="0">
                <a:effectLst/>
                <a:latin typeface="Simplified Arabic" panose="02020603050405020304" pitchFamily="18" charset="-78"/>
                <a:ea typeface="Times New Roman" panose="02020603050405020304" pitchFamily="18" charset="0"/>
                <a:cs typeface="Arial" panose="020B0604020202020204" pitchFamily="34" charset="0"/>
              </a:rPr>
              <a:t> </a:t>
            </a:r>
            <a:r>
              <a:rPr lang="ar-SA" sz="2400" b="1" dirty="0">
                <a:effectLst/>
                <a:latin typeface="Simplified Arabic" panose="02020603050405020304" pitchFamily="18" charset="-78"/>
                <a:ea typeface="Times New Roman" panose="02020603050405020304" pitchFamily="18" charset="0"/>
                <a:cs typeface="Arial" panose="020B0604020202020204" pitchFamily="34" charset="0"/>
              </a:rPr>
              <a:t>(</a:t>
            </a:r>
            <a:r>
              <a:rPr lang="de-DE" sz="2400" b="1" dirty="0" err="1">
                <a:effectLst/>
                <a:latin typeface="Simplified Arabic" panose="02020603050405020304" pitchFamily="18" charset="-78"/>
                <a:ea typeface="Times New Roman" panose="02020603050405020304" pitchFamily="18" charset="0"/>
                <a:cs typeface="Arial" panose="020B0604020202020204" pitchFamily="34" charset="0"/>
              </a:rPr>
              <a:t>البقاء</a:t>
            </a:r>
            <a:r>
              <a:rPr lang="de-DE" sz="2400" b="1" dirty="0">
                <a:effectLst/>
                <a:latin typeface="Simplified Arabic" panose="02020603050405020304" pitchFamily="18" charset="-78"/>
                <a:ea typeface="Times New Roman" panose="02020603050405020304" pitchFamily="18" charset="0"/>
                <a:cs typeface="Arial" panose="020B0604020202020204" pitchFamily="34" charset="0"/>
              </a:rPr>
              <a:t> </a:t>
            </a:r>
            <a:r>
              <a:rPr lang="de-DE" sz="2400" b="1" dirty="0" err="1">
                <a:effectLst/>
                <a:latin typeface="Simplified Arabic" panose="02020603050405020304" pitchFamily="18" charset="-78"/>
                <a:ea typeface="Times New Roman" panose="02020603050405020304" pitchFamily="18" charset="0"/>
                <a:cs typeface="Arial" panose="020B0604020202020204" pitchFamily="34" charset="0"/>
              </a:rPr>
              <a:t>للقوي</a:t>
            </a:r>
            <a:r>
              <a:rPr lang="de-DE" sz="2400" b="1" dirty="0">
                <a:effectLst/>
                <a:latin typeface="Simplified Arabic" panose="02020603050405020304" pitchFamily="18" charset="-78"/>
                <a:ea typeface="Times New Roman" panose="02020603050405020304" pitchFamily="18" charset="0"/>
                <a:cs typeface="Arial" panose="020B0604020202020204" pitchFamily="34" charset="0"/>
              </a:rPr>
              <a:t> </a:t>
            </a:r>
            <a:r>
              <a:rPr lang="de-DE" sz="2400" b="1" dirty="0" err="1">
                <a:effectLst/>
                <a:latin typeface="Simplified Arabic" panose="02020603050405020304" pitchFamily="18" charset="-78"/>
                <a:ea typeface="Times New Roman" panose="02020603050405020304" pitchFamily="18" charset="0"/>
                <a:cs typeface="Arial" panose="020B0604020202020204" pitchFamily="34" charset="0"/>
              </a:rPr>
              <a:t>والأصلح</a:t>
            </a:r>
            <a:r>
              <a:rPr lang="ar-SA" sz="2400" b="1" dirty="0">
                <a:effectLst/>
                <a:latin typeface="Simplified Arabic" panose="02020603050405020304" pitchFamily="18" charset="-78"/>
                <a:ea typeface="Times New Roman" panose="02020603050405020304" pitchFamily="18" charset="0"/>
                <a:cs typeface="Arial" panose="020B0604020202020204" pitchFamily="34" charset="0"/>
              </a:rPr>
              <a:t>) و</a:t>
            </a:r>
            <a:r>
              <a:rPr lang="de-DE" sz="2400" b="1" dirty="0" err="1">
                <a:effectLst/>
                <a:latin typeface="Simplified Arabic" panose="02020603050405020304" pitchFamily="18" charset="-78"/>
                <a:ea typeface="Times New Roman" panose="02020603050405020304" pitchFamily="18" charset="0"/>
                <a:cs typeface="Arial" panose="020B0604020202020204" pitchFamily="34" charset="0"/>
              </a:rPr>
              <a:t>مناهضة</a:t>
            </a:r>
            <a:r>
              <a:rPr lang="de-DE" sz="2400" b="1" dirty="0">
                <a:effectLst/>
                <a:latin typeface="Simplified Arabic" panose="02020603050405020304" pitchFamily="18" charset="-78"/>
                <a:ea typeface="Times New Roman" panose="02020603050405020304" pitchFamily="18" charset="0"/>
                <a:cs typeface="Arial" panose="020B0604020202020204" pitchFamily="34" charset="0"/>
              </a:rPr>
              <a:t> </a:t>
            </a:r>
            <a:r>
              <a:rPr lang="de-DE" sz="2400" b="1" dirty="0" err="1">
                <a:effectLst/>
                <a:latin typeface="Simplified Arabic" panose="02020603050405020304" pitchFamily="18" charset="-78"/>
                <a:ea typeface="Times New Roman" panose="02020603050405020304" pitchFamily="18" charset="0"/>
                <a:cs typeface="Arial" panose="020B0604020202020204" pitchFamily="34" charset="0"/>
              </a:rPr>
              <a:t>التعددية</a:t>
            </a:r>
            <a:r>
              <a:rPr lang="de-DE" sz="2400" b="1" dirty="0">
                <a:effectLst/>
                <a:latin typeface="Simplified Arabic" panose="02020603050405020304" pitchFamily="18" charset="-78"/>
                <a:ea typeface="Times New Roman" panose="02020603050405020304" pitchFamily="18" charset="0"/>
                <a:cs typeface="Arial" panose="020B0604020202020204" pitchFamily="34" charset="0"/>
              </a:rPr>
              <a:t> </a:t>
            </a:r>
            <a:r>
              <a:rPr lang="ar-IQ" sz="2400" b="1" dirty="0">
                <a:effectLst/>
                <a:latin typeface="Calibri" panose="020F0502020204030204" pitchFamily="34" charset="0"/>
                <a:ea typeface="Times New Roman" panose="02020603050405020304" pitchFamily="18" charset="0"/>
                <a:cs typeface="Simplified Arabic" panose="02020603050405020304" pitchFamily="18" charset="-78"/>
              </a:rPr>
              <a:t>السياسية والحزبية و</a:t>
            </a:r>
            <a:r>
              <a:rPr lang="de-DE" sz="2400" b="1" dirty="0" err="1">
                <a:effectLst/>
                <a:latin typeface="Simplified Arabic" panose="02020603050405020304" pitchFamily="18" charset="-78"/>
                <a:ea typeface="Times New Roman" panose="02020603050405020304" pitchFamily="18" charset="0"/>
                <a:cs typeface="Arial" panose="020B0604020202020204" pitchFamily="34" charset="0"/>
              </a:rPr>
              <a:t>القومية</a:t>
            </a:r>
            <a:r>
              <a:rPr lang="de-DE" sz="2400" b="1" dirty="0">
                <a:effectLst/>
                <a:latin typeface="Simplified Arabic" panose="02020603050405020304" pitchFamily="18" charset="-78"/>
                <a:ea typeface="Times New Roman" panose="02020603050405020304" pitchFamily="18" charset="0"/>
                <a:cs typeface="Arial" panose="020B0604020202020204" pitchFamily="34" charset="0"/>
              </a:rPr>
              <a:t> </a:t>
            </a:r>
            <a:r>
              <a:rPr lang="de-DE" sz="2400" b="1" dirty="0" err="1">
                <a:effectLst/>
                <a:latin typeface="Simplified Arabic" panose="02020603050405020304" pitchFamily="18" charset="-78"/>
                <a:ea typeface="Times New Roman" panose="02020603050405020304" pitchFamily="18" charset="0"/>
                <a:cs typeface="Arial" panose="020B0604020202020204" pitchFamily="34" charset="0"/>
              </a:rPr>
              <a:t>والثقافية</a:t>
            </a:r>
            <a:r>
              <a:rPr lang="de-DE" sz="2400" b="1" dirty="0">
                <a:effectLst/>
                <a:latin typeface="Simplified Arabic" panose="02020603050405020304" pitchFamily="18" charset="-78"/>
                <a:ea typeface="Times New Roman" panose="02020603050405020304" pitchFamily="18" charset="0"/>
                <a:cs typeface="Arial" panose="020B0604020202020204" pitchFamily="34" charset="0"/>
              </a:rPr>
              <a:t>، </a:t>
            </a:r>
            <a:r>
              <a:rPr lang="de-DE" sz="2400" b="1" dirty="0" err="1">
                <a:effectLst/>
                <a:latin typeface="Simplified Arabic" panose="02020603050405020304" pitchFamily="18" charset="-78"/>
                <a:ea typeface="Times New Roman" panose="02020603050405020304" pitchFamily="18" charset="0"/>
                <a:cs typeface="Arial" panose="020B0604020202020204" pitchFamily="34" charset="0"/>
              </a:rPr>
              <a:t>ومعاداة</a:t>
            </a:r>
            <a:r>
              <a:rPr lang="de-DE" sz="2400" b="1" dirty="0">
                <a:effectLst/>
                <a:latin typeface="Simplified Arabic" panose="02020603050405020304" pitchFamily="18" charset="-78"/>
                <a:ea typeface="Times New Roman" panose="02020603050405020304" pitchFamily="18" charset="0"/>
                <a:cs typeface="Arial" panose="020B0604020202020204" pitchFamily="34" charset="0"/>
              </a:rPr>
              <a:t> </a:t>
            </a:r>
            <a:r>
              <a:rPr lang="de-DE" sz="2400" b="1" dirty="0" err="1">
                <a:effectLst/>
                <a:latin typeface="Simplified Arabic" panose="02020603050405020304" pitchFamily="18" charset="-78"/>
                <a:ea typeface="Times New Roman" panose="02020603050405020304" pitchFamily="18" charset="0"/>
                <a:cs typeface="Arial" panose="020B0604020202020204" pitchFamily="34" charset="0"/>
              </a:rPr>
              <a:t>الديمقراطية</a:t>
            </a:r>
            <a:r>
              <a:rPr lang="de-DE" sz="2400" b="1" dirty="0">
                <a:effectLst/>
                <a:latin typeface="Simplified Arabic" panose="02020603050405020304" pitchFamily="18" charset="-78"/>
                <a:ea typeface="Times New Roman" panose="02020603050405020304" pitchFamily="18" charset="0"/>
                <a:cs typeface="Arial" panose="020B0604020202020204" pitchFamily="34" charset="0"/>
              </a:rPr>
              <a:t> </a:t>
            </a:r>
            <a:r>
              <a:rPr lang="de-DE" sz="2400" b="1" dirty="0" err="1">
                <a:effectLst/>
                <a:latin typeface="Simplified Arabic" panose="02020603050405020304" pitchFamily="18" charset="-78"/>
                <a:ea typeface="Times New Roman" panose="02020603050405020304" pitchFamily="18" charset="0"/>
                <a:cs typeface="Arial" panose="020B0604020202020204" pitchFamily="34" charset="0"/>
              </a:rPr>
              <a:t>والدولة</a:t>
            </a:r>
            <a:r>
              <a:rPr lang="de-DE" sz="2400" b="1" dirty="0">
                <a:effectLst/>
                <a:latin typeface="Simplified Arabic" panose="02020603050405020304" pitchFamily="18" charset="-78"/>
                <a:ea typeface="Times New Roman" panose="02020603050405020304" pitchFamily="18" charset="0"/>
                <a:cs typeface="Arial" panose="020B0604020202020204" pitchFamily="34" charset="0"/>
              </a:rPr>
              <a:t> </a:t>
            </a:r>
            <a:r>
              <a:rPr lang="de-DE" sz="2400" b="1" dirty="0" err="1">
                <a:effectLst/>
                <a:latin typeface="Simplified Arabic" panose="02020603050405020304" pitchFamily="18" charset="-78"/>
                <a:ea typeface="Times New Roman" panose="02020603050405020304" pitchFamily="18" charset="0"/>
                <a:cs typeface="Arial" panose="020B0604020202020204" pitchFamily="34" charset="0"/>
              </a:rPr>
              <a:t>الديمقراطية</a:t>
            </a:r>
            <a:r>
              <a:rPr lang="de-DE" sz="2400" b="1" dirty="0">
                <a:effectLst/>
                <a:latin typeface="Simplified Arabic" panose="02020603050405020304" pitchFamily="18" charset="-78"/>
                <a:ea typeface="Times New Roman" panose="02020603050405020304" pitchFamily="18" charset="0"/>
                <a:cs typeface="Arial" panose="020B0604020202020204" pitchFamily="34" charset="0"/>
              </a:rPr>
              <a:t>، </a:t>
            </a:r>
            <a:r>
              <a:rPr lang="de-DE" sz="2400" b="1" dirty="0" err="1">
                <a:effectLst/>
                <a:latin typeface="Simplified Arabic" panose="02020603050405020304" pitchFamily="18" charset="-78"/>
                <a:ea typeface="Times New Roman" panose="02020603050405020304" pitchFamily="18" charset="0"/>
                <a:cs typeface="Arial" panose="020B0604020202020204" pitchFamily="34" charset="0"/>
              </a:rPr>
              <a:t>وانتهاءً</a:t>
            </a:r>
            <a:r>
              <a:rPr lang="de-DE" sz="2400" b="1" dirty="0">
                <a:effectLst/>
                <a:latin typeface="Simplified Arabic" panose="02020603050405020304" pitchFamily="18" charset="-78"/>
                <a:ea typeface="Times New Roman" panose="02020603050405020304" pitchFamily="18" charset="0"/>
                <a:cs typeface="Arial" panose="020B0604020202020204" pitchFamily="34" charset="0"/>
              </a:rPr>
              <a:t> </a:t>
            </a:r>
            <a:r>
              <a:rPr lang="de-DE" sz="2400" b="1" dirty="0" err="1">
                <a:effectLst/>
                <a:latin typeface="Simplified Arabic" panose="02020603050405020304" pitchFamily="18" charset="-78"/>
                <a:ea typeface="Times New Roman" panose="02020603050405020304" pitchFamily="18" charset="0"/>
                <a:cs typeface="Arial" panose="020B0604020202020204" pitchFamily="34" charset="0"/>
              </a:rPr>
              <a:t>بالإيمان</a:t>
            </a:r>
            <a:r>
              <a:rPr lang="de-DE" sz="2400" b="1" dirty="0">
                <a:effectLst/>
                <a:latin typeface="Simplified Arabic" panose="02020603050405020304" pitchFamily="18" charset="-78"/>
                <a:ea typeface="Times New Roman" panose="02020603050405020304" pitchFamily="18" charset="0"/>
                <a:cs typeface="Arial" panose="020B0604020202020204" pitchFamily="34" charset="0"/>
              </a:rPr>
              <a:t> </a:t>
            </a:r>
            <a:r>
              <a:rPr lang="de-DE" sz="2400" b="1" dirty="0" err="1">
                <a:effectLst/>
                <a:latin typeface="Simplified Arabic" panose="02020603050405020304" pitchFamily="18" charset="-78"/>
                <a:ea typeface="Times New Roman" panose="02020603050405020304" pitchFamily="18" charset="0"/>
                <a:cs typeface="Arial" panose="020B0604020202020204" pitchFamily="34" charset="0"/>
              </a:rPr>
              <a:t>بالزعيم</a:t>
            </a:r>
            <a:r>
              <a:rPr lang="de-DE" sz="2400" b="1" dirty="0">
                <a:effectLst/>
                <a:latin typeface="Simplified Arabic" panose="02020603050405020304" pitchFamily="18" charset="-78"/>
                <a:ea typeface="Times New Roman" panose="02020603050405020304" pitchFamily="18" charset="0"/>
                <a:cs typeface="Arial" panose="020B0604020202020204" pitchFamily="34" charset="0"/>
              </a:rPr>
              <a:t> </a:t>
            </a:r>
            <a:r>
              <a:rPr lang="de-DE" sz="2400" b="1" dirty="0" err="1">
                <a:effectLst/>
                <a:latin typeface="Simplified Arabic" panose="02020603050405020304" pitchFamily="18" charset="-78"/>
                <a:ea typeface="Times New Roman" panose="02020603050405020304" pitchFamily="18" charset="0"/>
                <a:cs typeface="Arial" panose="020B0604020202020204" pitchFamily="34" charset="0"/>
              </a:rPr>
              <a:t>القائد</a:t>
            </a:r>
            <a:r>
              <a:rPr lang="de-DE" sz="2400" b="1" dirty="0">
                <a:effectLst/>
                <a:latin typeface="Simplified Arabic" panose="02020603050405020304" pitchFamily="18" charset="-78"/>
                <a:ea typeface="Times New Roman" panose="02020603050405020304" pitchFamily="18" charset="0"/>
                <a:cs typeface="Arial" panose="020B0604020202020204" pitchFamily="34" charset="0"/>
              </a:rPr>
              <a:t> </a:t>
            </a:r>
            <a:r>
              <a:rPr lang="de-DE" sz="2400" b="1" dirty="0" err="1">
                <a:effectLst/>
                <a:latin typeface="Simplified Arabic" panose="02020603050405020304" pitchFamily="18" charset="-78"/>
                <a:ea typeface="Times New Roman" panose="02020603050405020304" pitchFamily="18" charset="0"/>
                <a:cs typeface="Arial" panose="020B0604020202020204" pitchFamily="34" charset="0"/>
              </a:rPr>
              <a:t>الفرد</a:t>
            </a:r>
            <a:r>
              <a:rPr lang="de-DE" sz="2400" b="1" dirty="0">
                <a:effectLst/>
                <a:latin typeface="Simplified Arabic" panose="02020603050405020304" pitchFamily="18" charset="-78"/>
                <a:ea typeface="Times New Roman" panose="02020603050405020304" pitchFamily="18" charset="0"/>
                <a:cs typeface="Arial" panose="020B0604020202020204" pitchFamily="34" charset="0"/>
              </a:rPr>
              <a:t> </a:t>
            </a:r>
            <a:r>
              <a:rPr lang="de-DE" sz="2400" b="1" dirty="0" err="1">
                <a:effectLst/>
                <a:latin typeface="Simplified Arabic" panose="02020603050405020304" pitchFamily="18" charset="-78"/>
                <a:ea typeface="Times New Roman" panose="02020603050405020304" pitchFamily="18" charset="0"/>
                <a:cs typeface="Arial" panose="020B0604020202020204" pitchFamily="34" charset="0"/>
              </a:rPr>
              <a:t>ذو</a:t>
            </a:r>
            <a:r>
              <a:rPr lang="de-DE" sz="2400" b="1" dirty="0">
                <a:effectLst/>
                <a:latin typeface="Simplified Arabic" panose="02020603050405020304" pitchFamily="18" charset="-78"/>
                <a:ea typeface="Times New Roman" panose="02020603050405020304" pitchFamily="18" charset="0"/>
                <a:cs typeface="Arial" panose="020B0604020202020204" pitchFamily="34" charset="0"/>
              </a:rPr>
              <a:t> </a:t>
            </a:r>
            <a:r>
              <a:rPr lang="de-DE" sz="2400" b="1" dirty="0" err="1">
                <a:effectLst/>
                <a:latin typeface="Simplified Arabic" panose="02020603050405020304" pitchFamily="18" charset="-78"/>
                <a:ea typeface="Times New Roman" panose="02020603050405020304" pitchFamily="18" charset="0"/>
                <a:cs typeface="Arial" panose="020B0604020202020204" pitchFamily="34" charset="0"/>
              </a:rPr>
              <a:t>السلطة</a:t>
            </a:r>
            <a:r>
              <a:rPr lang="de-DE" sz="2400" b="1" dirty="0">
                <a:effectLst/>
                <a:latin typeface="Simplified Arabic" panose="02020603050405020304" pitchFamily="18" charset="-78"/>
                <a:ea typeface="Times New Roman" panose="02020603050405020304" pitchFamily="18" charset="0"/>
                <a:cs typeface="Arial" panose="020B0604020202020204" pitchFamily="34" charset="0"/>
              </a:rPr>
              <a:t> </a:t>
            </a:r>
            <a:r>
              <a:rPr lang="de-DE" sz="2400" b="1" dirty="0" err="1">
                <a:effectLst/>
                <a:latin typeface="Simplified Arabic" panose="02020603050405020304" pitchFamily="18" charset="-78"/>
                <a:ea typeface="Times New Roman" panose="02020603050405020304" pitchFamily="18" charset="0"/>
                <a:cs typeface="Arial" panose="020B0604020202020204" pitchFamily="34" charset="0"/>
              </a:rPr>
              <a:t>المطلقة</a:t>
            </a:r>
            <a:r>
              <a:rPr lang="de-DE" sz="2400" b="1" dirty="0">
                <a:effectLst/>
                <a:latin typeface="Simplified Arabic" panose="02020603050405020304" pitchFamily="18" charset="-78"/>
                <a:ea typeface="Times New Roman" panose="02020603050405020304" pitchFamily="18" charset="0"/>
                <a:cs typeface="Arial" panose="020B0604020202020204" pitchFamily="34" charset="0"/>
              </a:rPr>
              <a:t> </a:t>
            </a:r>
            <a:r>
              <a:rPr lang="de-DE" sz="2400" b="1" dirty="0" err="1">
                <a:effectLst/>
                <a:latin typeface="Simplified Arabic" panose="02020603050405020304" pitchFamily="18" charset="-78"/>
                <a:ea typeface="Times New Roman" panose="02020603050405020304" pitchFamily="18" charset="0"/>
                <a:cs typeface="Arial" panose="020B0604020202020204" pitchFamily="34" charset="0"/>
              </a:rPr>
              <a:t>للأمة</a:t>
            </a:r>
            <a:r>
              <a:rPr lang="de-DE" sz="2400" b="1" dirty="0">
                <a:effectLst/>
                <a:latin typeface="Simplified Arabic" panose="02020603050405020304" pitchFamily="18" charset="-78"/>
                <a:ea typeface="Times New Roman" panose="02020603050405020304" pitchFamily="18" charset="0"/>
                <a:cs typeface="Arial" panose="020B0604020202020204" pitchFamily="34" charset="0"/>
              </a:rPr>
              <a:t> </a:t>
            </a:r>
            <a:r>
              <a:rPr lang="de-DE" sz="2400" b="1" dirty="0" err="1">
                <a:effectLst/>
                <a:latin typeface="Simplified Arabic" panose="02020603050405020304" pitchFamily="18" charset="-78"/>
                <a:ea typeface="Times New Roman" panose="02020603050405020304" pitchFamily="18" charset="0"/>
                <a:cs typeface="Arial" panose="020B0604020202020204" pitchFamily="34" charset="0"/>
              </a:rPr>
              <a:t>القومية</a:t>
            </a:r>
            <a:r>
              <a:rPr lang="de-DE" sz="2400" b="1" dirty="0">
                <a:effectLst/>
                <a:latin typeface="Simplified Arabic" panose="02020603050405020304" pitchFamily="18" charset="-78"/>
                <a:ea typeface="Times New Roman" panose="02020603050405020304" pitchFamily="18" charset="0"/>
                <a:cs typeface="Arial" panose="020B0604020202020204" pitchFamily="34" charset="0"/>
              </a:rPr>
              <a:t>، </a:t>
            </a:r>
            <a:r>
              <a:rPr lang="de-DE" sz="2400" b="1" dirty="0" err="1">
                <a:effectLst/>
                <a:latin typeface="Simplified Arabic" panose="02020603050405020304" pitchFamily="18" charset="-78"/>
                <a:ea typeface="Times New Roman" panose="02020603050405020304" pitchFamily="18" charset="0"/>
                <a:cs typeface="Arial" panose="020B0604020202020204" pitchFamily="34" charset="0"/>
              </a:rPr>
              <a:t>إضافة</a:t>
            </a:r>
            <a:r>
              <a:rPr lang="de-DE" sz="2400" b="1" dirty="0">
                <a:effectLst/>
                <a:latin typeface="Simplified Arabic" panose="02020603050405020304" pitchFamily="18" charset="-78"/>
                <a:ea typeface="Times New Roman" panose="02020603050405020304" pitchFamily="18" charset="0"/>
                <a:cs typeface="Arial" panose="020B0604020202020204" pitchFamily="34" charset="0"/>
              </a:rPr>
              <a:t> </a:t>
            </a:r>
            <a:r>
              <a:rPr lang="de-DE" sz="2400" b="1" dirty="0" err="1">
                <a:effectLst/>
                <a:latin typeface="Simplified Arabic" panose="02020603050405020304" pitchFamily="18" charset="-78"/>
                <a:ea typeface="Times New Roman" panose="02020603050405020304" pitchFamily="18" charset="0"/>
                <a:cs typeface="Arial" panose="020B0604020202020204" pitchFamily="34" charset="0"/>
              </a:rPr>
              <a:t>إلى</a:t>
            </a:r>
            <a:r>
              <a:rPr lang="de-DE" sz="2400" b="1" dirty="0">
                <a:effectLst/>
                <a:latin typeface="Simplified Arabic" panose="02020603050405020304" pitchFamily="18" charset="-78"/>
                <a:ea typeface="Times New Roman" panose="02020603050405020304" pitchFamily="18" charset="0"/>
                <a:cs typeface="Arial" panose="020B0604020202020204" pitchFamily="34" charset="0"/>
              </a:rPr>
              <a:t> </a:t>
            </a:r>
            <a:r>
              <a:rPr lang="de-DE" sz="2400" b="1" dirty="0" err="1">
                <a:effectLst/>
                <a:latin typeface="Simplified Arabic" panose="02020603050405020304" pitchFamily="18" charset="-78"/>
                <a:ea typeface="Times New Roman" panose="02020603050405020304" pitchFamily="18" charset="0"/>
                <a:cs typeface="Arial" panose="020B0604020202020204" pitchFamily="34" charset="0"/>
              </a:rPr>
              <a:t>السعي</a:t>
            </a:r>
            <a:r>
              <a:rPr lang="de-DE" sz="2400" b="1" dirty="0">
                <a:effectLst/>
                <a:latin typeface="Simplified Arabic" panose="02020603050405020304" pitchFamily="18" charset="-78"/>
                <a:ea typeface="Times New Roman" panose="02020603050405020304" pitchFamily="18" charset="0"/>
                <a:cs typeface="Arial" panose="020B0604020202020204" pitchFamily="34" charset="0"/>
              </a:rPr>
              <a:t> </a:t>
            </a:r>
            <a:r>
              <a:rPr lang="de-DE" sz="2400" b="1" dirty="0" err="1">
                <a:effectLst/>
                <a:latin typeface="Simplified Arabic" panose="02020603050405020304" pitchFamily="18" charset="-78"/>
                <a:ea typeface="Times New Roman" panose="02020603050405020304" pitchFamily="18" charset="0"/>
                <a:cs typeface="Arial" panose="020B0604020202020204" pitchFamily="34" charset="0"/>
              </a:rPr>
              <a:t>الممكن</a:t>
            </a:r>
            <a:r>
              <a:rPr lang="de-DE" sz="2400" b="1" dirty="0">
                <a:effectLst/>
                <a:latin typeface="Simplified Arabic" panose="02020603050405020304" pitchFamily="18" charset="-78"/>
                <a:ea typeface="Times New Roman" panose="02020603050405020304" pitchFamily="18" charset="0"/>
                <a:cs typeface="Arial" panose="020B0604020202020204" pitchFamily="34" charset="0"/>
              </a:rPr>
              <a:t> </a:t>
            </a:r>
            <a:r>
              <a:rPr lang="de-DE" sz="2400" b="1" dirty="0" err="1">
                <a:effectLst/>
                <a:latin typeface="Simplified Arabic" panose="02020603050405020304" pitchFamily="18" charset="-78"/>
                <a:ea typeface="Times New Roman" panose="02020603050405020304" pitchFamily="18" charset="0"/>
                <a:cs typeface="Arial" panose="020B0604020202020204" pitchFamily="34" charset="0"/>
              </a:rPr>
              <a:t>للسيطرة</a:t>
            </a:r>
            <a:r>
              <a:rPr lang="de-DE" sz="2400" b="1" dirty="0">
                <a:effectLst/>
                <a:latin typeface="Simplified Arabic" panose="02020603050405020304" pitchFamily="18" charset="-78"/>
                <a:ea typeface="Times New Roman" panose="02020603050405020304" pitchFamily="18" charset="0"/>
                <a:cs typeface="Arial" panose="020B0604020202020204" pitchFamily="34" charset="0"/>
              </a:rPr>
              <a:t> </a:t>
            </a:r>
            <a:r>
              <a:rPr lang="de-DE" sz="2400" b="1" dirty="0" err="1">
                <a:effectLst/>
                <a:latin typeface="Simplified Arabic" panose="02020603050405020304" pitchFamily="18" charset="-78"/>
                <a:ea typeface="Times New Roman" panose="02020603050405020304" pitchFamily="18" charset="0"/>
                <a:cs typeface="Arial" panose="020B0604020202020204" pitchFamily="34" charset="0"/>
              </a:rPr>
              <a:t>على</a:t>
            </a:r>
            <a:r>
              <a:rPr lang="de-DE" sz="2400" b="1" dirty="0">
                <a:effectLst/>
                <a:latin typeface="Simplified Arabic" panose="02020603050405020304" pitchFamily="18" charset="-78"/>
                <a:ea typeface="Times New Roman" panose="02020603050405020304" pitchFamily="18" charset="0"/>
                <a:cs typeface="Arial" panose="020B0604020202020204" pitchFamily="34" charset="0"/>
              </a:rPr>
              <a:t> </a:t>
            </a:r>
            <a:r>
              <a:rPr lang="de-DE" sz="2400" b="1" dirty="0" err="1">
                <a:effectLst/>
                <a:latin typeface="Simplified Arabic" panose="02020603050405020304" pitchFamily="18" charset="-78"/>
                <a:ea typeface="Times New Roman" panose="02020603050405020304" pitchFamily="18" charset="0"/>
                <a:cs typeface="Arial" panose="020B0604020202020204" pitchFamily="34" charset="0"/>
              </a:rPr>
              <a:t>الشعوب</a:t>
            </a:r>
            <a:r>
              <a:rPr lang="de-DE" sz="2400" b="1" dirty="0">
                <a:effectLst/>
                <a:latin typeface="Simplified Arabic" panose="02020603050405020304" pitchFamily="18" charset="-78"/>
                <a:ea typeface="Times New Roman" panose="02020603050405020304" pitchFamily="18" charset="0"/>
                <a:cs typeface="Arial" panose="020B0604020202020204" pitchFamily="34" charset="0"/>
              </a:rPr>
              <a:t> </a:t>
            </a:r>
            <a:r>
              <a:rPr lang="de-DE" sz="2400" b="1" dirty="0" err="1">
                <a:effectLst/>
                <a:latin typeface="Simplified Arabic" panose="02020603050405020304" pitchFamily="18" charset="-78"/>
                <a:ea typeface="Times New Roman" panose="02020603050405020304" pitchFamily="18" charset="0"/>
                <a:cs typeface="Arial" panose="020B0604020202020204" pitchFamily="34" charset="0"/>
              </a:rPr>
              <a:t>والعالم</a:t>
            </a:r>
            <a:r>
              <a:rPr lang="de-DE" sz="2400" b="1" dirty="0">
                <a:effectLst/>
                <a:latin typeface="Simplified Arabic" panose="02020603050405020304" pitchFamily="18" charset="-78"/>
                <a:ea typeface="Times New Roman" panose="02020603050405020304" pitchFamily="18" charset="0"/>
                <a:cs typeface="Arial" panose="020B0604020202020204" pitchFamily="34" charset="0"/>
              </a:rPr>
              <a:t>، </a:t>
            </a:r>
            <a:r>
              <a:rPr lang="de-DE" sz="2400" b="1" dirty="0" err="1">
                <a:effectLst/>
                <a:latin typeface="Simplified Arabic" panose="02020603050405020304" pitchFamily="18" charset="-78"/>
                <a:ea typeface="Times New Roman" panose="02020603050405020304" pitchFamily="18" charset="0"/>
                <a:cs typeface="Arial" panose="020B0604020202020204" pitchFamily="34" charset="0"/>
              </a:rPr>
              <a:t>كما</a:t>
            </a:r>
            <a:r>
              <a:rPr lang="de-DE" sz="2400" b="1" dirty="0">
                <a:effectLst/>
                <a:latin typeface="Simplified Arabic" panose="02020603050405020304" pitchFamily="18" charset="-78"/>
                <a:ea typeface="Times New Roman" panose="02020603050405020304" pitchFamily="18" charset="0"/>
                <a:cs typeface="Arial" panose="020B0604020202020204" pitchFamily="34" charset="0"/>
              </a:rPr>
              <a:t> </a:t>
            </a:r>
            <a:r>
              <a:rPr lang="de-DE" sz="2400" b="1" dirty="0" err="1">
                <a:effectLst/>
                <a:latin typeface="Simplified Arabic" panose="02020603050405020304" pitchFamily="18" charset="-78"/>
                <a:ea typeface="Times New Roman" panose="02020603050405020304" pitchFamily="18" charset="0"/>
                <a:cs typeface="Arial" panose="020B0604020202020204" pitchFamily="34" charset="0"/>
              </a:rPr>
              <a:t>سعى</a:t>
            </a:r>
            <a:r>
              <a:rPr lang="de-DE" sz="2400" b="1" dirty="0">
                <a:effectLst/>
                <a:latin typeface="Simplified Arabic" panose="02020603050405020304" pitchFamily="18" charset="-78"/>
                <a:ea typeface="Times New Roman" panose="02020603050405020304" pitchFamily="18" charset="0"/>
                <a:cs typeface="Arial" panose="020B0604020202020204" pitchFamily="34" charset="0"/>
              </a:rPr>
              <a:t> </a:t>
            </a:r>
            <a:r>
              <a:rPr lang="de-DE" sz="2400" b="1" dirty="0" err="1">
                <a:effectLst/>
                <a:latin typeface="Simplified Arabic" panose="02020603050405020304" pitchFamily="18" charset="-78"/>
                <a:ea typeface="Times New Roman" panose="02020603050405020304" pitchFamily="18" charset="0"/>
                <a:cs typeface="Arial" panose="020B0604020202020204" pitchFamily="34" charset="0"/>
              </a:rPr>
              <a:t>إلى</a:t>
            </a:r>
            <a:r>
              <a:rPr lang="de-DE" sz="2400" b="1" dirty="0">
                <a:effectLst/>
                <a:latin typeface="Simplified Arabic" panose="02020603050405020304" pitchFamily="18" charset="-78"/>
                <a:ea typeface="Times New Roman" panose="02020603050405020304" pitchFamily="18" charset="0"/>
                <a:cs typeface="Arial" panose="020B0604020202020204" pitchFamily="34" charset="0"/>
              </a:rPr>
              <a:t> </a:t>
            </a:r>
            <a:r>
              <a:rPr lang="de-DE" sz="2400" b="1" dirty="0" err="1">
                <a:effectLst/>
                <a:latin typeface="Simplified Arabic" panose="02020603050405020304" pitchFamily="18" charset="-78"/>
                <a:ea typeface="Times New Roman" panose="02020603050405020304" pitchFamily="18" charset="0"/>
                <a:cs typeface="Arial" panose="020B0604020202020204" pitchFamily="34" charset="0"/>
              </a:rPr>
              <a:t>ذلك</a:t>
            </a:r>
            <a:r>
              <a:rPr lang="de-DE" sz="2400" b="1" dirty="0">
                <a:effectLst/>
                <a:latin typeface="Simplified Arabic" panose="02020603050405020304" pitchFamily="18" charset="-78"/>
                <a:ea typeface="Times New Roman" panose="02020603050405020304" pitchFamily="18" charset="0"/>
                <a:cs typeface="Arial" panose="020B0604020202020204" pitchFamily="34" charset="0"/>
              </a:rPr>
              <a:t> </a:t>
            </a:r>
            <a:r>
              <a:rPr lang="de-DE" sz="2400" b="1" dirty="0" err="1">
                <a:effectLst/>
                <a:latin typeface="Simplified Arabic" panose="02020603050405020304" pitchFamily="18" charset="-78"/>
                <a:ea typeface="Times New Roman" panose="02020603050405020304" pitchFamily="18" charset="0"/>
                <a:cs typeface="Arial" panose="020B0604020202020204" pitchFamily="34" charset="0"/>
              </a:rPr>
              <a:t>أدولف</a:t>
            </a:r>
            <a:r>
              <a:rPr lang="de-DE" sz="2400" b="1" dirty="0">
                <a:effectLst/>
                <a:latin typeface="Simplified Arabic" panose="02020603050405020304" pitchFamily="18" charset="-78"/>
                <a:ea typeface="Times New Roman" panose="02020603050405020304" pitchFamily="18" charset="0"/>
                <a:cs typeface="Arial" panose="020B0604020202020204" pitchFamily="34" charset="0"/>
              </a:rPr>
              <a:t> </a:t>
            </a:r>
            <a:r>
              <a:rPr lang="de-DE" sz="2400" b="1" dirty="0" err="1">
                <a:effectLst/>
                <a:latin typeface="Simplified Arabic" panose="02020603050405020304" pitchFamily="18" charset="-78"/>
                <a:ea typeface="Times New Roman" panose="02020603050405020304" pitchFamily="18" charset="0"/>
                <a:cs typeface="Arial" panose="020B0604020202020204" pitchFamily="34" charset="0"/>
              </a:rPr>
              <a:t>هتلر</a:t>
            </a:r>
            <a:r>
              <a:rPr lang="de-DE" sz="2400" b="1" dirty="0">
                <a:effectLst/>
                <a:latin typeface="Simplified Arabic" panose="02020603050405020304" pitchFamily="18" charset="-78"/>
                <a:ea typeface="Times New Roman" panose="02020603050405020304" pitchFamily="18" charset="0"/>
                <a:cs typeface="Arial" panose="020B0604020202020204" pitchFamily="34" charset="0"/>
              </a:rPr>
              <a:t> </a:t>
            </a:r>
            <a:r>
              <a:rPr lang="de-DE" sz="2400" b="1" dirty="0" err="1">
                <a:effectLst/>
                <a:latin typeface="Simplified Arabic" panose="02020603050405020304" pitchFamily="18" charset="-78"/>
                <a:ea typeface="Times New Roman" panose="02020603050405020304" pitchFamily="18" charset="0"/>
                <a:cs typeface="Arial" panose="020B0604020202020204" pitchFamily="34" charset="0"/>
              </a:rPr>
              <a:t>في</a:t>
            </a:r>
            <a:r>
              <a:rPr lang="de-DE" sz="2400" b="1" dirty="0">
                <a:effectLst/>
                <a:latin typeface="Simplified Arabic" panose="02020603050405020304" pitchFamily="18" charset="-78"/>
                <a:ea typeface="Times New Roman" panose="02020603050405020304" pitchFamily="18" charset="0"/>
                <a:cs typeface="Arial" panose="020B0604020202020204" pitchFamily="34" charset="0"/>
              </a:rPr>
              <a:t> </a:t>
            </a:r>
            <a:r>
              <a:rPr lang="de-DE" sz="2400" b="1" dirty="0" err="1">
                <a:effectLst/>
                <a:latin typeface="Simplified Arabic" panose="02020603050405020304" pitchFamily="18" charset="-78"/>
                <a:ea typeface="Times New Roman" panose="02020603050405020304" pitchFamily="18" charset="0"/>
                <a:cs typeface="Arial" panose="020B0604020202020204" pitchFamily="34" charset="0"/>
              </a:rPr>
              <a:t>شنه</a:t>
            </a:r>
            <a:r>
              <a:rPr lang="de-DE" sz="2400" b="1" dirty="0">
                <a:effectLst/>
                <a:latin typeface="Simplified Arabic" panose="02020603050405020304" pitchFamily="18" charset="-78"/>
                <a:ea typeface="Times New Roman" panose="02020603050405020304" pitchFamily="18" charset="0"/>
                <a:cs typeface="Arial" panose="020B0604020202020204" pitchFamily="34" charset="0"/>
              </a:rPr>
              <a:t> </a:t>
            </a:r>
            <a:r>
              <a:rPr lang="de-DE" sz="2400" b="1" dirty="0" err="1">
                <a:effectLst/>
                <a:latin typeface="Simplified Arabic" panose="02020603050405020304" pitchFamily="18" charset="-78"/>
                <a:ea typeface="Times New Roman" panose="02020603050405020304" pitchFamily="18" charset="0"/>
                <a:cs typeface="Arial" panose="020B0604020202020204" pitchFamily="34" charset="0"/>
              </a:rPr>
              <a:t>الحرب</a:t>
            </a:r>
            <a:r>
              <a:rPr lang="de-DE" sz="2400" b="1" dirty="0">
                <a:effectLst/>
                <a:latin typeface="Simplified Arabic" panose="02020603050405020304" pitchFamily="18" charset="-78"/>
                <a:ea typeface="Times New Roman" panose="02020603050405020304" pitchFamily="18" charset="0"/>
                <a:cs typeface="Arial" panose="020B0604020202020204" pitchFamily="34" charset="0"/>
              </a:rPr>
              <a:t> </a:t>
            </a:r>
            <a:r>
              <a:rPr lang="de-DE" sz="2400" b="1" dirty="0" err="1">
                <a:effectLst/>
                <a:latin typeface="Simplified Arabic" panose="02020603050405020304" pitchFamily="18" charset="-78"/>
                <a:ea typeface="Times New Roman" panose="02020603050405020304" pitchFamily="18" charset="0"/>
                <a:cs typeface="Arial" panose="020B0604020202020204" pitchFamily="34" charset="0"/>
              </a:rPr>
              <a:t>الاستعمارية</a:t>
            </a:r>
            <a:r>
              <a:rPr lang="de-DE" sz="2400" b="1" dirty="0">
                <a:effectLst/>
                <a:latin typeface="Simplified Arabic" panose="02020603050405020304" pitchFamily="18" charset="-78"/>
                <a:ea typeface="Times New Roman" panose="02020603050405020304" pitchFamily="18" charset="0"/>
                <a:cs typeface="Arial" panose="020B0604020202020204" pitchFamily="34" charset="0"/>
              </a:rPr>
              <a:t> </a:t>
            </a:r>
            <a:r>
              <a:rPr lang="de-DE" sz="2400" b="1" dirty="0" err="1">
                <a:effectLst/>
                <a:latin typeface="Simplified Arabic" panose="02020603050405020304" pitchFamily="18" charset="-78"/>
                <a:ea typeface="Times New Roman" panose="02020603050405020304" pitchFamily="18" charset="0"/>
                <a:cs typeface="Arial" panose="020B0604020202020204" pitchFamily="34" charset="0"/>
              </a:rPr>
              <a:t>عام</a:t>
            </a:r>
            <a:r>
              <a:rPr lang="de-DE" sz="2400" b="1" dirty="0">
                <a:effectLst/>
                <a:latin typeface="Simplified Arabic" panose="02020603050405020304" pitchFamily="18" charset="-78"/>
                <a:ea typeface="Times New Roman" panose="02020603050405020304" pitchFamily="18" charset="0"/>
                <a:cs typeface="Arial" panose="020B0604020202020204" pitchFamily="34" charset="0"/>
              </a:rPr>
              <a:t> 1939</a:t>
            </a:r>
            <a:r>
              <a:rPr lang="ar-SA" sz="2400" b="1" dirty="0">
                <a:effectLst/>
                <a:latin typeface="Simplified Arabic" panose="02020603050405020304" pitchFamily="18" charset="-78"/>
                <a:ea typeface="Times New Roman" panose="02020603050405020304" pitchFamily="18" charset="0"/>
                <a:cs typeface="Arial" panose="020B0604020202020204" pitchFamily="34" charset="0"/>
              </a:rPr>
              <a:t>.</a:t>
            </a:r>
            <a:r>
              <a:rPr lang="de-DE" sz="2400" b="1" dirty="0">
                <a:solidFill>
                  <a:srgbClr val="FF0000"/>
                </a:solidFill>
                <a:effectLst/>
                <a:latin typeface="Simplified Arabic" panose="02020603050405020304" pitchFamily="18" charset="-78"/>
                <a:ea typeface="Times New Roman" panose="02020603050405020304" pitchFamily="18" charset="0"/>
                <a:cs typeface="Arial" panose="020B0604020202020204" pitchFamily="34" charset="0"/>
              </a:rPr>
              <a:t> </a:t>
            </a:r>
            <a:r>
              <a:rPr lang="ar-SA" sz="2400" b="1" dirty="0">
                <a:solidFill>
                  <a:srgbClr val="FF0000"/>
                </a:solidFill>
                <a:effectLst/>
                <a:latin typeface="Simplified Arabic" panose="02020603050405020304" pitchFamily="18" charset="-78"/>
                <a:ea typeface="Times New Roman" panose="02020603050405020304" pitchFamily="18" charset="0"/>
                <a:cs typeface="Arial" panose="020B0604020202020204" pitchFamily="34" charset="0"/>
              </a:rPr>
              <a:t>و</a:t>
            </a:r>
            <a:r>
              <a:rPr lang="de-DE" sz="2400" b="1" dirty="0" err="1">
                <a:solidFill>
                  <a:srgbClr val="FF0000"/>
                </a:solidFill>
                <a:effectLst/>
                <a:latin typeface="Simplified Arabic" panose="02020603050405020304" pitchFamily="18" charset="-78"/>
                <a:ea typeface="Times New Roman" panose="02020603050405020304" pitchFamily="18" charset="0"/>
                <a:cs typeface="Arial" panose="020B0604020202020204" pitchFamily="34" charset="0"/>
              </a:rPr>
              <a:t>النازيون</a:t>
            </a:r>
            <a:r>
              <a:rPr lang="de-DE" sz="2400" b="1" dirty="0">
                <a:solidFill>
                  <a:srgbClr val="FF0000"/>
                </a:solidFill>
                <a:effectLst/>
                <a:latin typeface="Simplified Arabic" panose="02020603050405020304" pitchFamily="18" charset="-78"/>
                <a:ea typeface="Times New Roman" panose="02020603050405020304" pitchFamily="18" charset="0"/>
                <a:cs typeface="Arial" panose="020B0604020202020204" pitchFamily="34" charset="0"/>
              </a:rPr>
              <a:t> </a:t>
            </a:r>
            <a:r>
              <a:rPr lang="de-DE" sz="2400" b="1" dirty="0" err="1">
                <a:solidFill>
                  <a:srgbClr val="FF0000"/>
                </a:solidFill>
                <a:effectLst/>
                <a:latin typeface="Simplified Arabic" panose="02020603050405020304" pitchFamily="18" charset="-78"/>
                <a:ea typeface="Times New Roman" panose="02020603050405020304" pitchFamily="18" charset="0"/>
                <a:cs typeface="Arial" panose="020B0604020202020204" pitchFamily="34" charset="0"/>
              </a:rPr>
              <a:t>الجدد</a:t>
            </a:r>
            <a:r>
              <a:rPr lang="de-DE" sz="2400" b="1" dirty="0">
                <a:solidFill>
                  <a:srgbClr val="FF0000"/>
                </a:solidFill>
                <a:effectLst/>
                <a:latin typeface="Simplified Arabic" panose="02020603050405020304" pitchFamily="18" charset="-78"/>
                <a:ea typeface="Times New Roman" panose="02020603050405020304" pitchFamily="18" charset="0"/>
                <a:cs typeface="Arial" panose="020B0604020202020204" pitchFamily="34" charset="0"/>
              </a:rPr>
              <a:t> </a:t>
            </a:r>
            <a:r>
              <a:rPr lang="de-DE" sz="2400" b="1" dirty="0" err="1">
                <a:solidFill>
                  <a:srgbClr val="FF0000"/>
                </a:solidFill>
                <a:effectLst/>
                <a:latin typeface="Simplified Arabic" panose="02020603050405020304" pitchFamily="18" charset="-78"/>
                <a:ea typeface="Times New Roman" panose="02020603050405020304" pitchFamily="18" charset="0"/>
                <a:cs typeface="Arial" panose="020B0604020202020204" pitchFamily="34" charset="0"/>
              </a:rPr>
              <a:t>على</a:t>
            </a:r>
            <a:r>
              <a:rPr lang="de-DE" sz="2400" b="1" dirty="0">
                <a:solidFill>
                  <a:srgbClr val="FF0000"/>
                </a:solidFill>
                <a:effectLst/>
                <a:latin typeface="Simplified Arabic" panose="02020603050405020304" pitchFamily="18" charset="-78"/>
                <a:ea typeface="Times New Roman" panose="02020603050405020304" pitchFamily="18" charset="0"/>
                <a:cs typeface="Arial" panose="020B0604020202020204" pitchFamily="34" charset="0"/>
              </a:rPr>
              <a:t> </a:t>
            </a:r>
            <a:r>
              <a:rPr lang="de-DE" sz="2400" b="1" dirty="0" err="1">
                <a:solidFill>
                  <a:srgbClr val="FF0000"/>
                </a:solidFill>
                <a:effectLst/>
                <a:latin typeface="Simplified Arabic" panose="02020603050405020304" pitchFamily="18" charset="-78"/>
                <a:ea typeface="Times New Roman" panose="02020603050405020304" pitchFamily="18" charset="0"/>
                <a:cs typeface="Arial" panose="020B0604020202020204" pitchFamily="34" charset="0"/>
              </a:rPr>
              <a:t>استعداد</a:t>
            </a:r>
            <a:r>
              <a:rPr lang="de-DE" sz="2400" b="1" dirty="0">
                <a:solidFill>
                  <a:srgbClr val="FF0000"/>
                </a:solidFill>
                <a:effectLst/>
                <a:latin typeface="Simplified Arabic" panose="02020603050405020304" pitchFamily="18" charset="-78"/>
                <a:ea typeface="Times New Roman" panose="02020603050405020304" pitchFamily="18" charset="0"/>
                <a:cs typeface="Arial" panose="020B0604020202020204" pitchFamily="34" charset="0"/>
              </a:rPr>
              <a:t> </a:t>
            </a:r>
            <a:r>
              <a:rPr lang="de-DE" sz="2400" b="1" dirty="0" err="1">
                <a:solidFill>
                  <a:srgbClr val="FF0000"/>
                </a:solidFill>
                <a:effectLst/>
                <a:latin typeface="Simplified Arabic" panose="02020603050405020304" pitchFamily="18" charset="-78"/>
                <a:ea typeface="Times New Roman" panose="02020603050405020304" pitchFamily="18" charset="0"/>
                <a:cs typeface="Arial" panose="020B0604020202020204" pitchFamily="34" charset="0"/>
              </a:rPr>
              <a:t>تام</a:t>
            </a:r>
            <a:r>
              <a:rPr lang="de-DE" sz="2400" b="1" dirty="0">
                <a:solidFill>
                  <a:srgbClr val="FF0000"/>
                </a:solidFill>
                <a:effectLst/>
                <a:latin typeface="Simplified Arabic" panose="02020603050405020304" pitchFamily="18" charset="-78"/>
                <a:ea typeface="Times New Roman" panose="02020603050405020304" pitchFamily="18" charset="0"/>
                <a:cs typeface="Arial" panose="020B0604020202020204" pitchFamily="34" charset="0"/>
              </a:rPr>
              <a:t> </a:t>
            </a:r>
            <a:r>
              <a:rPr lang="de-DE" sz="2400" b="1" dirty="0" err="1">
                <a:solidFill>
                  <a:srgbClr val="FF0000"/>
                </a:solidFill>
                <a:effectLst/>
                <a:latin typeface="Simplified Arabic" panose="02020603050405020304" pitchFamily="18" charset="-78"/>
                <a:ea typeface="Times New Roman" panose="02020603050405020304" pitchFamily="18" charset="0"/>
                <a:cs typeface="Arial" panose="020B0604020202020204" pitchFamily="34" charset="0"/>
              </a:rPr>
              <a:t>ومستمر</a:t>
            </a:r>
            <a:r>
              <a:rPr lang="de-DE" sz="2400" b="1" dirty="0">
                <a:solidFill>
                  <a:srgbClr val="FF0000"/>
                </a:solidFill>
                <a:effectLst/>
                <a:latin typeface="Simplified Arabic" panose="02020603050405020304" pitchFamily="18" charset="-78"/>
                <a:ea typeface="Times New Roman" panose="02020603050405020304" pitchFamily="18" charset="0"/>
                <a:cs typeface="Arial" panose="020B0604020202020204" pitchFamily="34" charset="0"/>
              </a:rPr>
              <a:t> </a:t>
            </a:r>
            <a:r>
              <a:rPr lang="de-DE" sz="2400" b="1" dirty="0" err="1">
                <a:solidFill>
                  <a:srgbClr val="FF0000"/>
                </a:solidFill>
                <a:effectLst/>
                <a:latin typeface="Simplified Arabic" panose="02020603050405020304" pitchFamily="18" charset="-78"/>
                <a:ea typeface="Times New Roman" panose="02020603050405020304" pitchFamily="18" charset="0"/>
                <a:cs typeface="Arial" panose="020B0604020202020204" pitchFamily="34" charset="0"/>
              </a:rPr>
              <a:t>إلى</a:t>
            </a:r>
            <a:r>
              <a:rPr lang="de-DE" sz="2400" b="1" dirty="0">
                <a:solidFill>
                  <a:srgbClr val="FF0000"/>
                </a:solidFill>
                <a:effectLst/>
                <a:latin typeface="Simplified Arabic" panose="02020603050405020304" pitchFamily="18" charset="-78"/>
                <a:ea typeface="Times New Roman" panose="02020603050405020304" pitchFamily="18" charset="0"/>
                <a:cs typeface="Arial" panose="020B0604020202020204" pitchFamily="34" charset="0"/>
              </a:rPr>
              <a:t> </a:t>
            </a:r>
            <a:r>
              <a:rPr lang="de-DE" sz="2400" b="1" dirty="0" err="1">
                <a:solidFill>
                  <a:srgbClr val="FF0000"/>
                </a:solidFill>
                <a:effectLst/>
                <a:latin typeface="Simplified Arabic" panose="02020603050405020304" pitchFamily="18" charset="-78"/>
                <a:ea typeface="Times New Roman" panose="02020603050405020304" pitchFamily="18" charset="0"/>
                <a:cs typeface="Arial" panose="020B0604020202020204" pitchFamily="34" charset="0"/>
              </a:rPr>
              <a:t>استخدام</a:t>
            </a:r>
            <a:r>
              <a:rPr lang="de-DE" sz="2400" b="1" dirty="0">
                <a:solidFill>
                  <a:srgbClr val="FF0000"/>
                </a:solidFill>
                <a:effectLst/>
                <a:latin typeface="Simplified Arabic" panose="02020603050405020304" pitchFamily="18" charset="-78"/>
                <a:ea typeface="Times New Roman" panose="02020603050405020304" pitchFamily="18" charset="0"/>
                <a:cs typeface="Arial" panose="020B0604020202020204" pitchFamily="34" charset="0"/>
              </a:rPr>
              <a:t> </a:t>
            </a:r>
            <a:r>
              <a:rPr lang="de-DE" sz="2400" b="1" dirty="0" err="1">
                <a:solidFill>
                  <a:srgbClr val="FF0000"/>
                </a:solidFill>
                <a:effectLst/>
                <a:latin typeface="Simplified Arabic" panose="02020603050405020304" pitchFamily="18" charset="-78"/>
                <a:ea typeface="Times New Roman" panose="02020603050405020304" pitchFamily="18" charset="0"/>
                <a:cs typeface="Arial" panose="020B0604020202020204" pitchFamily="34" charset="0"/>
              </a:rPr>
              <a:t>جميع</a:t>
            </a:r>
            <a:r>
              <a:rPr lang="de-DE" sz="2400" b="1" dirty="0">
                <a:solidFill>
                  <a:srgbClr val="FF0000"/>
                </a:solidFill>
                <a:effectLst/>
                <a:latin typeface="Simplified Arabic" panose="02020603050405020304" pitchFamily="18" charset="-78"/>
                <a:ea typeface="Times New Roman" panose="02020603050405020304" pitchFamily="18" charset="0"/>
                <a:cs typeface="Arial" panose="020B0604020202020204" pitchFamily="34" charset="0"/>
              </a:rPr>
              <a:t> </a:t>
            </a:r>
            <a:r>
              <a:rPr lang="de-DE" sz="2400" b="1" dirty="0" err="1">
                <a:solidFill>
                  <a:srgbClr val="FF0000"/>
                </a:solidFill>
                <a:effectLst/>
                <a:latin typeface="Simplified Arabic" panose="02020603050405020304" pitchFamily="18" charset="-78"/>
                <a:ea typeface="Times New Roman" panose="02020603050405020304" pitchFamily="18" charset="0"/>
                <a:cs typeface="Arial" panose="020B0604020202020204" pitchFamily="34" charset="0"/>
              </a:rPr>
              <a:t>الوسائل</a:t>
            </a:r>
            <a:r>
              <a:rPr lang="de-DE" sz="2400" b="1" dirty="0">
                <a:solidFill>
                  <a:srgbClr val="FF0000"/>
                </a:solidFill>
                <a:effectLst/>
                <a:latin typeface="Simplified Arabic" panose="02020603050405020304" pitchFamily="18" charset="-78"/>
                <a:ea typeface="Times New Roman" panose="02020603050405020304" pitchFamily="18" charset="0"/>
                <a:cs typeface="Arial" panose="020B0604020202020204" pitchFamily="34" charset="0"/>
              </a:rPr>
              <a:t> </a:t>
            </a:r>
            <a:r>
              <a:rPr lang="de-DE" sz="2400" b="1" dirty="0" err="1">
                <a:solidFill>
                  <a:srgbClr val="FF0000"/>
                </a:solidFill>
                <a:effectLst/>
                <a:latin typeface="Simplified Arabic" panose="02020603050405020304" pitchFamily="18" charset="-78"/>
                <a:ea typeface="Times New Roman" panose="02020603050405020304" pitchFamily="18" charset="0"/>
                <a:cs typeface="Arial" panose="020B0604020202020204" pitchFamily="34" charset="0"/>
              </a:rPr>
              <a:t>والأدوات</a:t>
            </a:r>
            <a:r>
              <a:rPr lang="de-DE" sz="2400" b="1" dirty="0">
                <a:solidFill>
                  <a:srgbClr val="FF0000"/>
                </a:solidFill>
                <a:effectLst/>
                <a:latin typeface="Simplified Arabic" panose="02020603050405020304" pitchFamily="18" charset="-78"/>
                <a:ea typeface="Times New Roman" panose="02020603050405020304" pitchFamily="18" charset="0"/>
                <a:cs typeface="Arial" panose="020B0604020202020204" pitchFamily="34" charset="0"/>
              </a:rPr>
              <a:t> </a:t>
            </a:r>
            <a:r>
              <a:rPr lang="de-DE" sz="2400" b="1" dirty="0" err="1">
                <a:solidFill>
                  <a:srgbClr val="FF0000"/>
                </a:solidFill>
                <a:effectLst/>
                <a:latin typeface="Simplified Arabic" panose="02020603050405020304" pitchFamily="18" charset="-78"/>
                <a:ea typeface="Times New Roman" panose="02020603050405020304" pitchFamily="18" charset="0"/>
                <a:cs typeface="Arial" panose="020B0604020202020204" pitchFamily="34" charset="0"/>
              </a:rPr>
              <a:t>الممكنة</a:t>
            </a:r>
            <a:r>
              <a:rPr lang="de-DE" sz="2400" b="1" dirty="0">
                <a:solidFill>
                  <a:srgbClr val="FF0000"/>
                </a:solidFill>
                <a:effectLst/>
                <a:latin typeface="Simplified Arabic" panose="02020603050405020304" pitchFamily="18" charset="-78"/>
                <a:ea typeface="Times New Roman" panose="02020603050405020304" pitchFamily="18" charset="0"/>
                <a:cs typeface="Arial" panose="020B0604020202020204" pitchFamily="34" charset="0"/>
              </a:rPr>
              <a:t> </a:t>
            </a:r>
            <a:r>
              <a:rPr lang="de-DE" sz="2400" b="1" dirty="0" err="1">
                <a:solidFill>
                  <a:srgbClr val="FF0000"/>
                </a:solidFill>
                <a:effectLst/>
                <a:latin typeface="Simplified Arabic" panose="02020603050405020304" pitchFamily="18" charset="-78"/>
                <a:ea typeface="Times New Roman" panose="02020603050405020304" pitchFamily="18" charset="0"/>
                <a:cs typeface="Arial" panose="020B0604020202020204" pitchFamily="34" charset="0"/>
              </a:rPr>
              <a:t>المتاحة</a:t>
            </a:r>
            <a:r>
              <a:rPr lang="de-DE" sz="2400" b="1" dirty="0">
                <a:solidFill>
                  <a:srgbClr val="FF0000"/>
                </a:solidFill>
                <a:effectLst/>
                <a:latin typeface="Simplified Arabic" panose="02020603050405020304" pitchFamily="18" charset="-78"/>
                <a:ea typeface="Times New Roman" panose="02020603050405020304" pitchFamily="18" charset="0"/>
                <a:cs typeface="Arial" panose="020B0604020202020204" pitchFamily="34" charset="0"/>
              </a:rPr>
              <a:t> </a:t>
            </a:r>
            <a:r>
              <a:rPr lang="ar-SA" sz="2400" b="1" dirty="0">
                <a:solidFill>
                  <a:srgbClr val="FF0000"/>
                </a:solidFill>
                <a:effectLst/>
                <a:latin typeface="Simplified Arabic" panose="02020603050405020304" pitchFamily="18" charset="-78"/>
                <a:ea typeface="Times New Roman" panose="02020603050405020304" pitchFamily="18" charset="0"/>
                <a:cs typeface="Arial" panose="020B0604020202020204" pitchFamily="34" charset="0"/>
              </a:rPr>
              <a:t>المشروعة وغير المشروعة</a:t>
            </a:r>
            <a:r>
              <a:rPr lang="de-DE" sz="2400" b="1" dirty="0">
                <a:solidFill>
                  <a:srgbClr val="FF0000"/>
                </a:solidFill>
                <a:effectLst/>
                <a:latin typeface="Simplified Arabic" panose="02020603050405020304" pitchFamily="18" charset="-78"/>
                <a:ea typeface="Times New Roman" panose="02020603050405020304" pitchFamily="18" charset="0"/>
                <a:cs typeface="Arial" panose="020B0604020202020204" pitchFamily="34" charset="0"/>
              </a:rPr>
              <a:t>، </a:t>
            </a:r>
            <a:r>
              <a:rPr lang="de-DE" sz="2400" b="1" dirty="0" err="1">
                <a:solidFill>
                  <a:srgbClr val="FF0000"/>
                </a:solidFill>
                <a:effectLst/>
                <a:latin typeface="Simplified Arabic" panose="02020603050405020304" pitchFamily="18" charset="-78"/>
                <a:ea typeface="Times New Roman" panose="02020603050405020304" pitchFamily="18" charset="0"/>
                <a:cs typeface="Arial" panose="020B0604020202020204" pitchFamily="34" charset="0"/>
              </a:rPr>
              <a:t>لاسيما</a:t>
            </a:r>
            <a:r>
              <a:rPr lang="de-DE" sz="2400" b="1" dirty="0">
                <a:solidFill>
                  <a:srgbClr val="FF0000"/>
                </a:solidFill>
                <a:effectLst/>
                <a:latin typeface="Simplified Arabic" panose="02020603050405020304" pitchFamily="18" charset="-78"/>
                <a:ea typeface="Times New Roman" panose="02020603050405020304" pitchFamily="18" charset="0"/>
                <a:cs typeface="Arial" panose="020B0604020202020204" pitchFamily="34" charset="0"/>
              </a:rPr>
              <a:t> </a:t>
            </a:r>
            <a:r>
              <a:rPr lang="de-DE" sz="2400" b="1" dirty="0" err="1">
                <a:solidFill>
                  <a:srgbClr val="FF0000"/>
                </a:solidFill>
                <a:effectLst/>
                <a:latin typeface="Simplified Arabic" panose="02020603050405020304" pitchFamily="18" charset="-78"/>
                <a:ea typeface="Times New Roman" panose="02020603050405020304" pitchFamily="18" charset="0"/>
                <a:cs typeface="Arial" panose="020B0604020202020204" pitchFamily="34" charset="0"/>
              </a:rPr>
              <a:t>العنف</a:t>
            </a:r>
            <a:r>
              <a:rPr lang="de-DE" sz="2400" b="1" dirty="0">
                <a:solidFill>
                  <a:srgbClr val="FF0000"/>
                </a:solidFill>
                <a:effectLst/>
                <a:latin typeface="Simplified Arabic" panose="02020603050405020304" pitchFamily="18" charset="-78"/>
                <a:ea typeface="Times New Roman" panose="02020603050405020304" pitchFamily="18" charset="0"/>
                <a:cs typeface="Arial" panose="020B0604020202020204" pitchFamily="34" charset="0"/>
              </a:rPr>
              <a:t> </a:t>
            </a:r>
            <a:r>
              <a:rPr lang="de-DE" sz="2400" b="1" dirty="0" err="1">
                <a:solidFill>
                  <a:srgbClr val="FF0000"/>
                </a:solidFill>
                <a:effectLst/>
                <a:latin typeface="Simplified Arabic" panose="02020603050405020304" pitchFamily="18" charset="-78"/>
                <a:ea typeface="Times New Roman" panose="02020603050405020304" pitchFamily="18" charset="0"/>
                <a:cs typeface="Arial" panose="020B0604020202020204" pitchFamily="34" charset="0"/>
              </a:rPr>
              <a:t>المفرط</a:t>
            </a:r>
            <a:r>
              <a:rPr lang="de-DE" sz="2400" b="1" dirty="0">
                <a:solidFill>
                  <a:srgbClr val="FF0000"/>
                </a:solidFill>
                <a:effectLst/>
                <a:latin typeface="Simplified Arabic" panose="02020603050405020304" pitchFamily="18" charset="-78"/>
                <a:ea typeface="Times New Roman" panose="02020603050405020304" pitchFamily="18" charset="0"/>
                <a:cs typeface="Arial" panose="020B0604020202020204" pitchFamily="34" charset="0"/>
              </a:rPr>
              <a:t> </a:t>
            </a:r>
            <a:r>
              <a:rPr lang="de-DE" sz="2400" b="1" dirty="0" err="1">
                <a:solidFill>
                  <a:srgbClr val="FF0000"/>
                </a:solidFill>
                <a:effectLst/>
                <a:latin typeface="Simplified Arabic" panose="02020603050405020304" pitchFamily="18" charset="-78"/>
                <a:ea typeface="Times New Roman" panose="02020603050405020304" pitchFamily="18" charset="0"/>
                <a:cs typeface="Arial" panose="020B0604020202020204" pitchFamily="34" charset="0"/>
              </a:rPr>
              <a:t>والعدوان</a:t>
            </a:r>
            <a:r>
              <a:rPr lang="ar-SA" sz="2400" b="1" dirty="0">
                <a:solidFill>
                  <a:srgbClr val="FF0000"/>
                </a:solidFill>
                <a:effectLst/>
                <a:latin typeface="Simplified Arabic" panose="02020603050405020304" pitchFamily="18" charset="-78"/>
                <a:ea typeface="Times New Roman" panose="02020603050405020304" pitchFamily="18" charset="0"/>
                <a:cs typeface="Arial" panose="020B0604020202020204" pitchFamily="34" charset="0"/>
              </a:rPr>
              <a:t> والقتل</a:t>
            </a:r>
            <a:r>
              <a:rPr lang="de-DE" sz="2400" b="1" dirty="0">
                <a:solidFill>
                  <a:srgbClr val="FF0000"/>
                </a:solidFill>
                <a:effectLst/>
                <a:latin typeface="Simplified Arabic" panose="02020603050405020304" pitchFamily="18" charset="-78"/>
                <a:ea typeface="Times New Roman" panose="02020603050405020304" pitchFamily="18" charset="0"/>
                <a:cs typeface="Arial" panose="020B0604020202020204" pitchFamily="34" charset="0"/>
              </a:rPr>
              <a:t>، </a:t>
            </a:r>
            <a:r>
              <a:rPr lang="de-DE" sz="2400" b="1" dirty="0" err="1">
                <a:solidFill>
                  <a:srgbClr val="FF0000"/>
                </a:solidFill>
                <a:effectLst/>
                <a:latin typeface="Simplified Arabic" panose="02020603050405020304" pitchFamily="18" charset="-78"/>
                <a:ea typeface="Times New Roman" panose="02020603050405020304" pitchFamily="18" charset="0"/>
                <a:cs typeface="Arial" panose="020B0604020202020204" pitchFamily="34" charset="0"/>
              </a:rPr>
              <a:t>لتحقيق</a:t>
            </a:r>
            <a:r>
              <a:rPr lang="de-DE" sz="2400" b="1" dirty="0">
                <a:solidFill>
                  <a:srgbClr val="FF0000"/>
                </a:solidFill>
                <a:effectLst/>
                <a:latin typeface="Simplified Arabic" panose="02020603050405020304" pitchFamily="18" charset="-78"/>
                <a:ea typeface="Times New Roman" panose="02020603050405020304" pitchFamily="18" charset="0"/>
                <a:cs typeface="Arial" panose="020B0604020202020204" pitchFamily="34" charset="0"/>
              </a:rPr>
              <a:t> </a:t>
            </a:r>
            <a:r>
              <a:rPr lang="de-DE" sz="2400" b="1" dirty="0" err="1">
                <a:solidFill>
                  <a:srgbClr val="FF0000"/>
                </a:solidFill>
                <a:effectLst/>
                <a:latin typeface="Simplified Arabic" panose="02020603050405020304" pitchFamily="18" charset="-78"/>
                <a:ea typeface="Times New Roman" panose="02020603050405020304" pitchFamily="18" charset="0"/>
                <a:cs typeface="Arial" panose="020B0604020202020204" pitchFamily="34" charset="0"/>
              </a:rPr>
              <a:t>الغايات</a:t>
            </a:r>
            <a:r>
              <a:rPr lang="de-DE" sz="2400" b="1" dirty="0">
                <a:solidFill>
                  <a:srgbClr val="FF0000"/>
                </a:solidFill>
                <a:effectLst/>
                <a:latin typeface="Simplified Arabic" panose="02020603050405020304" pitchFamily="18" charset="-78"/>
                <a:ea typeface="Times New Roman" panose="02020603050405020304" pitchFamily="18" charset="0"/>
                <a:cs typeface="Arial" panose="020B0604020202020204" pitchFamily="34" charset="0"/>
              </a:rPr>
              <a:t> </a:t>
            </a:r>
            <a:r>
              <a:rPr lang="de-DE" sz="2400" b="1" dirty="0" err="1">
                <a:solidFill>
                  <a:srgbClr val="FF0000"/>
                </a:solidFill>
                <a:effectLst/>
                <a:latin typeface="Simplified Arabic" panose="02020603050405020304" pitchFamily="18" charset="-78"/>
                <a:ea typeface="Times New Roman" panose="02020603050405020304" pitchFamily="18" charset="0"/>
                <a:cs typeface="Arial" panose="020B0604020202020204" pitchFamily="34" charset="0"/>
              </a:rPr>
              <a:t>المنشودة</a:t>
            </a:r>
            <a:r>
              <a:rPr lang="ar-SA" sz="2400" b="1" dirty="0">
                <a:solidFill>
                  <a:srgbClr val="FF0000"/>
                </a:solidFill>
                <a:effectLst/>
                <a:latin typeface="Simplified Arabic" panose="02020603050405020304" pitchFamily="18" charset="-78"/>
                <a:ea typeface="Times New Roman" panose="02020603050405020304" pitchFamily="18" charset="0"/>
                <a:cs typeface="Arial" panose="020B0604020202020204" pitchFamily="34" charset="0"/>
              </a:rPr>
              <a:t> (الغاية تبرر الواسطة!).</a:t>
            </a:r>
            <a:endParaRPr lang="de-DE" sz="2400" dirty="0">
              <a:effectLst/>
              <a:latin typeface="Calibri" panose="020F0502020204030204" pitchFamily="34" charset="0"/>
              <a:ea typeface="Calibri" panose="020F0502020204030204" pitchFamily="34" charset="0"/>
              <a:cs typeface="Arial" panose="020B0604020202020204" pitchFamily="34" charset="0"/>
            </a:endParaRPr>
          </a:p>
          <a:p>
            <a:pPr marL="0" marR="0" lvl="0" indent="0" algn="r" defTabSz="914400" rtl="1" eaLnBrk="0" fontAlgn="base" latinLnBrk="0" hangingPunct="0">
              <a:lnSpc>
                <a:spcPct val="100000"/>
              </a:lnSpc>
              <a:spcBef>
                <a:spcPct val="0"/>
              </a:spcBef>
              <a:spcAft>
                <a:spcPct val="0"/>
              </a:spcAft>
              <a:buClrTx/>
              <a:buSzTx/>
              <a:buFontTx/>
              <a:buNone/>
              <a:tabLst>
                <a:tab pos="5754688" algn="r"/>
              </a:tabLst>
            </a:pPr>
            <a:endParaRPr kumimoji="0" lang="ar-SA" altLang="de-DE" sz="2400" b="1" i="0" u="none" strike="noStrike" cap="none" normalizeH="0" baseline="0" dirty="0">
              <a:ln>
                <a:noFill/>
              </a:ln>
              <a:solidFill>
                <a:srgbClr val="000000"/>
              </a:solidFill>
              <a:effectLst/>
              <a:latin typeface="Simplified Arabic" panose="02020603050405020304" pitchFamily="18" charset="-78"/>
              <a:ea typeface="Calibri" panose="020F0502020204030204" pitchFamily="34" charset="0"/>
              <a:cs typeface="Simplified Arabic" panose="02020603050405020304" pitchFamily="18" charset="-78"/>
            </a:endParaRPr>
          </a:p>
          <a:p>
            <a:pPr marL="0" marR="0" lvl="0" indent="0" algn="r" defTabSz="914400" rtl="1" eaLnBrk="0" fontAlgn="base" latinLnBrk="0" hangingPunct="0">
              <a:lnSpc>
                <a:spcPct val="100000"/>
              </a:lnSpc>
              <a:spcBef>
                <a:spcPct val="0"/>
              </a:spcBef>
              <a:spcAft>
                <a:spcPct val="0"/>
              </a:spcAft>
              <a:buClrTx/>
              <a:buSzTx/>
              <a:buFontTx/>
              <a:buNone/>
              <a:tabLst>
                <a:tab pos="5754688" algn="r"/>
              </a:tabLst>
            </a:pPr>
            <a:endParaRPr kumimoji="0" lang="ar-IQ" altLang="de-DE" sz="2400" b="1" i="0" u="none" strike="noStrike" cap="none" normalizeH="0" baseline="0" dirty="0">
              <a:ln>
                <a:noFill/>
              </a:ln>
              <a:solidFill>
                <a:schemeClr val="tx1"/>
              </a:solidFill>
              <a:effectLst/>
              <a:cs typeface="Arial" panose="020B0604020202020204" pitchFamily="34" charset="0"/>
            </a:endParaRPr>
          </a:p>
        </p:txBody>
      </p:sp>
    </p:spTree>
    <p:extLst>
      <p:ext uri="{BB962C8B-B14F-4D97-AF65-F5344CB8AC3E}">
        <p14:creationId xmlns:p14="http://schemas.microsoft.com/office/powerpoint/2010/main" val="299074152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22864503-E87C-4BD2-AB9E-C0AF27F145B0}"/>
              </a:ext>
            </a:extLst>
          </p:cNvPr>
          <p:cNvSpPr>
            <a:spLocks noChangeArrowheads="1"/>
          </p:cNvSpPr>
          <p:nvPr/>
        </p:nvSpPr>
        <p:spPr bwMode="auto">
          <a:xfrm>
            <a:off x="2692866" y="-13289787"/>
            <a:ext cx="5886185" cy="270535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tabLst>
                <a:tab pos="5754688" algn="r"/>
              </a:tabLst>
              <a:defRPr>
                <a:solidFill>
                  <a:schemeClr val="tx1"/>
                </a:solidFill>
                <a:latin typeface="Arial" panose="020B0604020202020204" pitchFamily="34" charset="0"/>
              </a:defRPr>
            </a:lvl1pPr>
            <a:lvl2pPr eaLnBrk="0" fontAlgn="base" hangingPunct="0">
              <a:spcBef>
                <a:spcPct val="0"/>
              </a:spcBef>
              <a:spcAft>
                <a:spcPct val="0"/>
              </a:spcAft>
              <a:tabLst>
                <a:tab pos="5754688" algn="r"/>
              </a:tabLst>
              <a:defRPr>
                <a:solidFill>
                  <a:schemeClr val="tx1"/>
                </a:solidFill>
                <a:latin typeface="Arial" panose="020B0604020202020204" pitchFamily="34" charset="0"/>
              </a:defRPr>
            </a:lvl2pPr>
            <a:lvl3pPr eaLnBrk="0" fontAlgn="base" hangingPunct="0">
              <a:spcBef>
                <a:spcPct val="0"/>
              </a:spcBef>
              <a:spcAft>
                <a:spcPct val="0"/>
              </a:spcAft>
              <a:tabLst>
                <a:tab pos="5754688" algn="r"/>
              </a:tabLst>
              <a:defRPr>
                <a:solidFill>
                  <a:schemeClr val="tx1"/>
                </a:solidFill>
                <a:latin typeface="Arial" panose="020B0604020202020204" pitchFamily="34" charset="0"/>
              </a:defRPr>
            </a:lvl3pPr>
            <a:lvl4pPr eaLnBrk="0" fontAlgn="base" hangingPunct="0">
              <a:spcBef>
                <a:spcPct val="0"/>
              </a:spcBef>
              <a:spcAft>
                <a:spcPct val="0"/>
              </a:spcAft>
              <a:tabLst>
                <a:tab pos="5754688" algn="r"/>
              </a:tabLst>
              <a:defRPr>
                <a:solidFill>
                  <a:schemeClr val="tx1"/>
                </a:solidFill>
                <a:latin typeface="Arial" panose="020B0604020202020204" pitchFamily="34" charset="0"/>
              </a:defRPr>
            </a:lvl4pPr>
            <a:lvl5pPr eaLnBrk="0" fontAlgn="base" hangingPunct="0">
              <a:spcBef>
                <a:spcPct val="0"/>
              </a:spcBef>
              <a:spcAft>
                <a:spcPct val="0"/>
              </a:spcAft>
              <a:tabLst>
                <a:tab pos="5754688" algn="r"/>
              </a:tabLst>
              <a:defRPr>
                <a:solidFill>
                  <a:schemeClr val="tx1"/>
                </a:solidFill>
                <a:latin typeface="Arial" panose="020B0604020202020204" pitchFamily="34" charset="0"/>
              </a:defRPr>
            </a:lvl5pPr>
            <a:lvl6pPr eaLnBrk="0" fontAlgn="base" hangingPunct="0">
              <a:spcBef>
                <a:spcPct val="0"/>
              </a:spcBef>
              <a:spcAft>
                <a:spcPct val="0"/>
              </a:spcAft>
              <a:tabLst>
                <a:tab pos="5754688" algn="r"/>
              </a:tabLst>
              <a:defRPr>
                <a:solidFill>
                  <a:schemeClr val="tx1"/>
                </a:solidFill>
                <a:latin typeface="Arial" panose="020B0604020202020204" pitchFamily="34" charset="0"/>
              </a:defRPr>
            </a:lvl6pPr>
            <a:lvl7pPr eaLnBrk="0" fontAlgn="base" hangingPunct="0">
              <a:spcBef>
                <a:spcPct val="0"/>
              </a:spcBef>
              <a:spcAft>
                <a:spcPct val="0"/>
              </a:spcAft>
              <a:tabLst>
                <a:tab pos="5754688" algn="r"/>
              </a:tabLst>
              <a:defRPr>
                <a:solidFill>
                  <a:schemeClr val="tx1"/>
                </a:solidFill>
                <a:latin typeface="Arial" panose="020B0604020202020204" pitchFamily="34" charset="0"/>
              </a:defRPr>
            </a:lvl7pPr>
            <a:lvl8pPr eaLnBrk="0" fontAlgn="base" hangingPunct="0">
              <a:spcBef>
                <a:spcPct val="0"/>
              </a:spcBef>
              <a:spcAft>
                <a:spcPct val="0"/>
              </a:spcAft>
              <a:tabLst>
                <a:tab pos="5754688" algn="r"/>
              </a:tabLst>
              <a:defRPr>
                <a:solidFill>
                  <a:schemeClr val="tx1"/>
                </a:solidFill>
                <a:latin typeface="Arial" panose="020B0604020202020204" pitchFamily="34" charset="0"/>
              </a:defRPr>
            </a:lvl8pPr>
            <a:lvl9pPr eaLnBrk="0" fontAlgn="base" hangingPunct="0">
              <a:spcBef>
                <a:spcPct val="0"/>
              </a:spcBef>
              <a:spcAft>
                <a:spcPct val="0"/>
              </a:spcAft>
              <a:tabLst>
                <a:tab pos="5754688" algn="r"/>
              </a:tabLst>
              <a:defRPr>
                <a:solidFill>
                  <a:schemeClr val="tx1"/>
                </a:solidFill>
                <a:latin typeface="Arial" panose="020B0604020202020204" pitchFamily="34" charset="0"/>
              </a:defRPr>
            </a:lvl9pPr>
          </a:lstStyle>
          <a:p>
            <a:pPr marL="0" marR="0" lvl="0" indent="0" algn="r" defTabSz="914400" rtl="1" eaLnBrk="0" fontAlgn="base" latinLnBrk="0" hangingPunct="0">
              <a:lnSpc>
                <a:spcPct val="100000"/>
              </a:lnSpc>
              <a:spcBef>
                <a:spcPct val="0"/>
              </a:spcBef>
              <a:spcAft>
                <a:spcPct val="0"/>
              </a:spcAft>
              <a:buClrTx/>
              <a:buSzTx/>
              <a:buFontTx/>
              <a:buNone/>
              <a:tabLst>
                <a:tab pos="5754688" algn="r"/>
              </a:tabLst>
            </a:pPr>
            <a:r>
              <a:rPr kumimoji="0" lang="ar-IQ" altLang="de-DE" sz="2400" b="1" i="0" u="none" strike="noStrike" cap="none" normalizeH="0" baseline="0" dirty="0">
                <a:ln>
                  <a:noFill/>
                </a:ln>
                <a:solidFill>
                  <a:srgbClr val="000000"/>
                </a:solidFill>
                <a:effectLst/>
                <a:latin typeface="Simplified Arabic" panose="02020603050405020304" pitchFamily="18" charset="-78"/>
                <a:ea typeface="Calibri" panose="020F0502020204030204" pitchFamily="34" charset="0"/>
                <a:cs typeface="Simplified Arabic" panose="02020603050405020304" pitchFamily="18" charset="-78"/>
                <a:hlinkClick r:id="rId2"/>
              </a:rPr>
              <a:t>ثالثاً</a:t>
            </a:r>
            <a:r>
              <a:rPr kumimoji="0" lang="ar-SA" altLang="de-DE" sz="2400" b="1" i="0" u="none" strike="noStrike" cap="none" normalizeH="0" baseline="0" dirty="0">
                <a:ln>
                  <a:noFill/>
                </a:ln>
                <a:solidFill>
                  <a:srgbClr val="000000"/>
                </a:solidFill>
                <a:effectLst/>
                <a:latin typeface="Simplified Arabic" panose="02020603050405020304" pitchFamily="18" charset="-78"/>
                <a:ea typeface="Calibri" panose="020F0502020204030204" pitchFamily="34" charset="0"/>
                <a:cs typeface="Simplified Arabic" panose="02020603050405020304" pitchFamily="18" charset="-78"/>
                <a:hlinkClick r:id="rId2"/>
              </a:rPr>
              <a:t>:</a:t>
            </a:r>
            <a:r>
              <a:rPr kumimoji="0" lang="ar-IQ" altLang="de-DE" sz="2400" b="1" i="0" u="none" strike="noStrike" cap="none" normalizeH="0" baseline="0" dirty="0">
                <a:ln>
                  <a:noFill/>
                </a:ln>
                <a:solidFill>
                  <a:srgbClr val="000000"/>
                </a:solidFill>
                <a:effectLst/>
                <a:latin typeface="Simplified Arabic" panose="02020603050405020304" pitchFamily="18" charset="-78"/>
                <a:ea typeface="Calibri" panose="020F0502020204030204" pitchFamily="34" charset="0"/>
                <a:cs typeface="Simplified Arabic" panose="02020603050405020304" pitchFamily="18" charset="-78"/>
                <a:hlinkClick r:id="rId2"/>
              </a:rPr>
              <a:t> اليمين المتطرف على صعيد دول الاتحاد الأوروبي</a:t>
            </a:r>
            <a:endParaRPr kumimoji="0" lang="de-DE" altLang="de-DE" sz="2400" b="1" i="0" u="none" strike="noStrike" cap="none" normalizeH="0" baseline="0" dirty="0">
              <a:ln>
                <a:noFill/>
              </a:ln>
              <a:solidFill>
                <a:schemeClr val="tx1"/>
              </a:solidFill>
              <a:effectLst/>
            </a:endParaRPr>
          </a:p>
          <a:p>
            <a:pPr marL="342900" indent="-342900" algn="r" rtl="1">
              <a:buFontTx/>
              <a:buAutoNum type="arabicParenR"/>
            </a:pPr>
            <a:r>
              <a:rPr kumimoji="0" lang="ar-IQ" altLang="de-DE" sz="2400" b="1" i="0" u="none" strike="noStrike" cap="none" normalizeH="0" baseline="0" dirty="0">
                <a:ln>
                  <a:noFill/>
                </a:ln>
                <a:solidFill>
                  <a:srgbClr val="000000"/>
                </a:solidFill>
                <a:effectLst/>
                <a:latin typeface="Simplified Arabic" panose="02020603050405020304" pitchFamily="18" charset="-78"/>
                <a:ea typeface="Calibri" panose="020F0502020204030204" pitchFamily="34" charset="0"/>
                <a:cs typeface="Simplified Arabic" panose="02020603050405020304" pitchFamily="18" charset="-78"/>
                <a:hlinkClick r:id="rId3"/>
              </a:rPr>
              <a:t>نمو كبير في عدد ودور ونشاط اليمين في دول الاتحاد الأوروبي.</a:t>
            </a:r>
            <a:r>
              <a:rPr kumimoji="0" lang="ar-SA" altLang="de-DE" sz="2400" b="1" i="0" u="none" strike="noStrike" cap="none" normalizeH="0" baseline="0" dirty="0">
                <a:ln>
                  <a:noFill/>
                </a:ln>
                <a:solidFill>
                  <a:srgbClr val="000000"/>
                </a:solidFill>
                <a:effectLst/>
                <a:latin typeface="Simplified Arabic" panose="02020603050405020304" pitchFamily="18" charset="-78"/>
                <a:ea typeface="Calibri" panose="020F0502020204030204" pitchFamily="34" charset="0"/>
                <a:cs typeface="Simplified Arabic" panose="02020603050405020304" pitchFamily="18" charset="-78"/>
              </a:rPr>
              <a:t> </a:t>
            </a:r>
          </a:p>
          <a:p>
            <a:pPr algn="r" rtl="1"/>
            <a:r>
              <a:rPr lang="ar-SA" sz="2400" b="1" dirty="0">
                <a:effectLst/>
                <a:latin typeface="Calibri" panose="020F0502020204030204" pitchFamily="34" charset="0"/>
                <a:ea typeface="Calibri" panose="020F0502020204030204" pitchFamily="34" charset="0"/>
                <a:cs typeface="Simplified Arabic" panose="02020603050405020304" pitchFamily="18" charset="-78"/>
              </a:rPr>
              <a:t>تشير المعطيات التي تحت تصرف الكاتب إلى واقع وجود أحزاب وقوى اليمين المتطرف في جميع دول الاتحاد الأوروبي وأن اختلفت في قوتها وفي دعم المزيد من المصوتين لها في الانتخابات العامة والمحلية أو في انتخابات الاتحاد الأوروبي. ويمكن هنا الإشارة على تلك الأحزاب في الدول التالي: (1) </a:t>
            </a:r>
            <a:r>
              <a:rPr lang="ar-SA" sz="2400" b="1" dirty="0">
                <a:solidFill>
                  <a:srgbClr val="2C2F34"/>
                </a:solidFill>
                <a:effectLst/>
                <a:latin typeface="Calibri" panose="020F0502020204030204" pitchFamily="34" charset="0"/>
                <a:ea typeface="Calibri" panose="020F0502020204030204" pitchFamily="34" charset="0"/>
                <a:cs typeface="Simplified Arabic" panose="02020603050405020304" pitchFamily="18" charset="-78"/>
              </a:rPr>
              <a:t>حزب الشعب بالدنمارك </a:t>
            </a:r>
            <a:r>
              <a:rPr lang="de-DE" sz="2400" b="1" dirty="0">
                <a:solidFill>
                  <a:srgbClr val="2C2F34"/>
                </a:solidFill>
                <a:effectLst/>
                <a:latin typeface="Simplified Arabic" panose="02020603050405020304" pitchFamily="18" charset="-78"/>
                <a:ea typeface="Calibri" panose="020F0502020204030204" pitchFamily="34" charset="0"/>
                <a:cs typeface="Arial" panose="020B0604020202020204" pitchFamily="34" charset="0"/>
              </a:rPr>
              <a:t>(DF) </a:t>
            </a:r>
            <a:r>
              <a:rPr lang="ar-SA" sz="2400" b="1" dirty="0">
                <a:solidFill>
                  <a:srgbClr val="2C2F34"/>
                </a:solidFill>
                <a:effectLst/>
                <a:latin typeface="Simplified Arabic" panose="02020603050405020304" pitchFamily="18" charset="-78"/>
                <a:ea typeface="Calibri" panose="020F0502020204030204" pitchFamily="34" charset="0"/>
                <a:cs typeface="Arial" panose="020B0604020202020204" pitchFamily="34" charset="0"/>
              </a:rPr>
              <a:t>،</a:t>
            </a:r>
            <a:r>
              <a:rPr lang="de-DE" sz="2400" b="1" dirty="0">
                <a:solidFill>
                  <a:srgbClr val="2C2F34"/>
                </a:solidFill>
                <a:effectLst/>
                <a:latin typeface="Simplified Arabic" panose="02020603050405020304" pitchFamily="18" charset="-78"/>
                <a:ea typeface="Calibri" panose="020F0502020204030204" pitchFamily="34" charset="0"/>
                <a:cs typeface="Arial" panose="020B0604020202020204" pitchFamily="34" charset="0"/>
              </a:rPr>
              <a:t>(2)  </a:t>
            </a:r>
            <a:r>
              <a:rPr lang="ar-SA" sz="2400" b="1" dirty="0">
                <a:solidFill>
                  <a:srgbClr val="2C2F34"/>
                </a:solidFill>
                <a:effectLst/>
                <a:latin typeface="Calibri" panose="020F0502020204030204" pitchFamily="34" charset="0"/>
                <a:ea typeface="Calibri" panose="020F0502020204030204" pitchFamily="34" charset="0"/>
                <a:cs typeface="Simplified Arabic" panose="02020603050405020304" pitchFamily="18" charset="-78"/>
              </a:rPr>
              <a:t>حزب الجبهة الوطنية بفرنسا</a:t>
            </a:r>
            <a:r>
              <a:rPr lang="de-DE" sz="2400" b="1" dirty="0">
                <a:solidFill>
                  <a:srgbClr val="2C2F34"/>
                </a:solidFill>
                <a:effectLst/>
                <a:latin typeface="Simplified Arabic" panose="02020603050405020304" pitchFamily="18" charset="-78"/>
                <a:ea typeface="Calibri" panose="020F0502020204030204" pitchFamily="34" charset="0"/>
                <a:cs typeface="Arial" panose="020B0604020202020204" pitchFamily="34" charset="0"/>
              </a:rPr>
              <a:t> (FN) </a:t>
            </a:r>
            <a:r>
              <a:rPr lang="ar-SA" sz="2400" b="1" dirty="0">
                <a:solidFill>
                  <a:srgbClr val="2C2F34"/>
                </a:solidFill>
                <a:effectLst/>
                <a:latin typeface="Calibri" panose="020F0502020204030204" pitchFamily="34" charset="0"/>
                <a:ea typeface="Calibri" panose="020F0502020204030204" pitchFamily="34" charset="0"/>
                <a:cs typeface="Simplified Arabic" panose="02020603050405020304" pitchFamily="18" charset="-78"/>
              </a:rPr>
              <a:t>،</a:t>
            </a:r>
            <a:r>
              <a:rPr lang="de-DE" sz="2400" b="1" dirty="0">
                <a:solidFill>
                  <a:srgbClr val="2C2F34"/>
                </a:solidFill>
                <a:effectLst/>
                <a:latin typeface="Simplified Arabic" panose="02020603050405020304" pitchFamily="18" charset="-78"/>
                <a:ea typeface="Calibri" panose="020F0502020204030204" pitchFamily="34" charset="0"/>
                <a:cs typeface="Arial" panose="020B0604020202020204" pitchFamily="34" charset="0"/>
              </a:rPr>
              <a:t>(3)  </a:t>
            </a:r>
            <a:r>
              <a:rPr lang="ar-SA" sz="2400" b="1" dirty="0">
                <a:solidFill>
                  <a:srgbClr val="2C2F34"/>
                </a:solidFill>
                <a:effectLst/>
                <a:latin typeface="Simplified Arabic" panose="02020603050405020304" pitchFamily="18" charset="-78"/>
                <a:ea typeface="Calibri" panose="020F0502020204030204" pitchFamily="34" charset="0"/>
                <a:cs typeface="Arial" panose="020B0604020202020204" pitchFamily="34" charset="0"/>
              </a:rPr>
              <a:t>حزب الفجر الذهبي باليونان</a:t>
            </a:r>
            <a:r>
              <a:rPr lang="de-DE" sz="2400" b="1" dirty="0">
                <a:solidFill>
                  <a:srgbClr val="2C2F34"/>
                </a:solidFill>
                <a:effectLst/>
                <a:latin typeface="Simplified Arabic" panose="02020603050405020304" pitchFamily="18" charset="-78"/>
                <a:ea typeface="Calibri" panose="020F0502020204030204" pitchFamily="34" charset="0"/>
                <a:cs typeface="Arial" panose="020B0604020202020204" pitchFamily="34" charset="0"/>
              </a:rPr>
              <a:t>  (</a:t>
            </a:r>
            <a:r>
              <a:rPr lang="de-DE" sz="2400" b="1" dirty="0">
                <a:solidFill>
                  <a:srgbClr val="222222"/>
                </a:solidFill>
                <a:effectLst/>
                <a:latin typeface="Simplified Arabic" panose="02020603050405020304" pitchFamily="18" charset="-78"/>
                <a:ea typeface="Calibri" panose="020F0502020204030204" pitchFamily="34" charset="0"/>
                <a:cs typeface="Arial" panose="020B0604020202020204" pitchFamily="34" charset="0"/>
              </a:rPr>
              <a:t>Chrysi </a:t>
            </a:r>
            <a:r>
              <a:rPr lang="de-DE" sz="2400" b="1" dirty="0" err="1">
                <a:solidFill>
                  <a:srgbClr val="222222"/>
                </a:solidFill>
                <a:effectLst/>
                <a:latin typeface="Simplified Arabic" panose="02020603050405020304" pitchFamily="18" charset="-78"/>
                <a:ea typeface="Calibri" panose="020F0502020204030204" pitchFamily="34" charset="0"/>
                <a:cs typeface="Arial" panose="020B0604020202020204" pitchFamily="34" charset="0"/>
              </a:rPr>
              <a:t>Avgi</a:t>
            </a:r>
            <a:r>
              <a:rPr lang="de-DE" sz="2400" b="1" dirty="0">
                <a:solidFill>
                  <a:srgbClr val="222222"/>
                </a:solidFill>
                <a:effectLst/>
                <a:latin typeface="Simplified Arabic" panose="02020603050405020304" pitchFamily="18" charset="-78"/>
                <a:ea typeface="Calibri" panose="020F0502020204030204" pitchFamily="34" charset="0"/>
                <a:cs typeface="Arial" panose="020B0604020202020204" pitchFamily="34" charset="0"/>
              </a:rPr>
              <a:t>)</a:t>
            </a:r>
            <a:r>
              <a:rPr lang="ar-SA" sz="2400" b="1" dirty="0">
                <a:solidFill>
                  <a:srgbClr val="2C2F34"/>
                </a:solidFill>
                <a:effectLst/>
                <a:latin typeface="Calibri" panose="020F0502020204030204" pitchFamily="34" charset="0"/>
                <a:ea typeface="Calibri" panose="020F0502020204030204" pitchFamily="34" charset="0"/>
                <a:cs typeface="Simplified Arabic" panose="02020603050405020304" pitchFamily="18" charset="-78"/>
              </a:rPr>
              <a:t> ،</a:t>
            </a:r>
            <a:r>
              <a:rPr lang="de-DE" sz="2400" b="1" dirty="0">
                <a:solidFill>
                  <a:srgbClr val="2C2F34"/>
                </a:solidFill>
                <a:effectLst/>
                <a:latin typeface="Simplified Arabic" panose="02020603050405020304" pitchFamily="18" charset="-78"/>
                <a:ea typeface="Calibri" panose="020F0502020204030204" pitchFamily="34" charset="0"/>
                <a:cs typeface="Arial" panose="020B0604020202020204" pitchFamily="34" charset="0"/>
              </a:rPr>
              <a:t>(4)</a:t>
            </a:r>
            <a:r>
              <a:rPr lang="ar-SA" sz="2400" b="1" dirty="0">
                <a:solidFill>
                  <a:srgbClr val="2C2F34"/>
                </a:solidFill>
                <a:effectLst/>
                <a:latin typeface="Calibri" panose="020F0502020204030204" pitchFamily="34" charset="0"/>
                <a:ea typeface="Calibri" panose="020F0502020204030204" pitchFamily="34" charset="0"/>
                <a:cs typeface="Simplified Arabic" panose="02020603050405020304" pitchFamily="18" charset="-78"/>
              </a:rPr>
              <a:t> شين فين الجمهوري بأيرلندا</a:t>
            </a:r>
            <a:r>
              <a:rPr lang="de-DE" sz="2400" b="1" dirty="0">
                <a:solidFill>
                  <a:srgbClr val="2C2F34"/>
                </a:solidFill>
                <a:effectLst/>
                <a:latin typeface="Simplified Arabic" panose="02020603050405020304" pitchFamily="18" charset="-78"/>
                <a:ea typeface="Calibri" panose="020F0502020204030204" pitchFamily="34" charset="0"/>
                <a:cs typeface="Arial" panose="020B0604020202020204" pitchFamily="34" charset="0"/>
              </a:rPr>
              <a:t> (SF) </a:t>
            </a:r>
            <a:r>
              <a:rPr lang="ar-SA" sz="2400" b="1" dirty="0">
                <a:solidFill>
                  <a:srgbClr val="2C2F34"/>
                </a:solidFill>
                <a:effectLst/>
                <a:latin typeface="Calibri" panose="020F0502020204030204" pitchFamily="34" charset="0"/>
                <a:ea typeface="Calibri" panose="020F0502020204030204" pitchFamily="34" charset="0"/>
                <a:cs typeface="Simplified Arabic" panose="02020603050405020304" pitchFamily="18" charset="-78"/>
              </a:rPr>
              <a:t>، (5) حزب الحرية بهولندا</a:t>
            </a:r>
            <a:r>
              <a:rPr lang="de-DE" sz="2400" b="1" dirty="0">
                <a:solidFill>
                  <a:srgbClr val="2C2F34"/>
                </a:solidFill>
                <a:effectLst/>
                <a:latin typeface="Simplified Arabic" panose="02020603050405020304" pitchFamily="18" charset="-78"/>
                <a:ea typeface="Calibri" panose="020F0502020204030204" pitchFamily="34" charset="0"/>
                <a:cs typeface="Arial" panose="020B0604020202020204" pitchFamily="34" charset="0"/>
              </a:rPr>
              <a:t>(</a:t>
            </a:r>
            <a:r>
              <a:rPr lang="de-DE" sz="2400" b="1" dirty="0">
                <a:effectLst/>
                <a:latin typeface="Simplified Arabic" panose="02020603050405020304" pitchFamily="18" charset="-78"/>
                <a:ea typeface="Calibri" panose="020F0502020204030204" pitchFamily="34" charset="0"/>
                <a:cs typeface="Arial" panose="020B0604020202020204" pitchFamily="34" charset="0"/>
              </a:rPr>
              <a:t>PVV) </a:t>
            </a:r>
            <a:r>
              <a:rPr lang="ar-SA" sz="2400" b="1" dirty="0">
                <a:solidFill>
                  <a:srgbClr val="2C2F34"/>
                </a:solidFill>
                <a:effectLst/>
                <a:latin typeface="Calibri" panose="020F0502020204030204" pitchFamily="34" charset="0"/>
                <a:ea typeface="Calibri" panose="020F0502020204030204" pitchFamily="34" charset="0"/>
                <a:cs typeface="Simplified Arabic" panose="02020603050405020304" pitchFamily="18" charset="-78"/>
              </a:rPr>
              <a:t> ، (6) حزب الحرية بالنمسا</a:t>
            </a:r>
            <a:r>
              <a:rPr lang="de-DE" sz="2400" b="1" dirty="0">
                <a:solidFill>
                  <a:srgbClr val="2C2F34"/>
                </a:solidFill>
                <a:effectLst/>
                <a:latin typeface="Simplified Arabic" panose="02020603050405020304" pitchFamily="18" charset="-78"/>
                <a:ea typeface="Calibri" panose="020F0502020204030204" pitchFamily="34" charset="0"/>
                <a:cs typeface="Arial" panose="020B0604020202020204" pitchFamily="34" charset="0"/>
              </a:rPr>
              <a:t>(</a:t>
            </a:r>
            <a:r>
              <a:rPr lang="de-DE" sz="2400" b="1" dirty="0">
                <a:effectLst/>
                <a:latin typeface="Simplified Arabic" panose="02020603050405020304" pitchFamily="18" charset="-78"/>
                <a:ea typeface="Calibri" panose="020F0502020204030204" pitchFamily="34" charset="0"/>
                <a:cs typeface="Arial" panose="020B0604020202020204" pitchFamily="34" charset="0"/>
              </a:rPr>
              <a:t>FPÖ)</a:t>
            </a:r>
            <a:r>
              <a:rPr lang="ar-SA" sz="2400" b="1" dirty="0">
                <a:solidFill>
                  <a:srgbClr val="2C2F34"/>
                </a:solidFill>
                <a:effectLst/>
                <a:latin typeface="Calibri" panose="020F0502020204030204" pitchFamily="34" charset="0"/>
                <a:ea typeface="Calibri" panose="020F0502020204030204" pitchFamily="34" charset="0"/>
                <a:cs typeface="Simplified Arabic" panose="02020603050405020304" pitchFamily="18" charset="-78"/>
              </a:rPr>
              <a:t> ، (7) </a:t>
            </a:r>
            <a:r>
              <a:rPr lang="ar-SA" sz="2400" b="1" dirty="0">
                <a:effectLst/>
                <a:latin typeface="Calibri" panose="020F0502020204030204" pitchFamily="34" charset="0"/>
                <a:ea typeface="Calibri" panose="020F0502020204030204" pitchFamily="34" charset="0"/>
                <a:cs typeface="Simplified Arabic" panose="02020603050405020304" pitchFamily="18" charset="-78"/>
              </a:rPr>
              <a:t>حزب فوكس</a:t>
            </a:r>
            <a:r>
              <a:rPr lang="de-DE" sz="2400" b="1" dirty="0">
                <a:effectLst/>
                <a:latin typeface="Simplified Arabic" panose="02020603050405020304" pitchFamily="18" charset="-78"/>
                <a:ea typeface="Calibri" panose="020F0502020204030204" pitchFamily="34" charset="0"/>
                <a:cs typeface="Arial" panose="020B0604020202020204" pitchFamily="34" charset="0"/>
              </a:rPr>
              <a:t>Party  </a:t>
            </a:r>
            <a:r>
              <a:rPr lang="de-DE" sz="2400" b="1" dirty="0">
                <a:solidFill>
                  <a:srgbClr val="333333"/>
                </a:solidFill>
                <a:effectLst/>
                <a:latin typeface="Simplified Arabic" panose="02020603050405020304" pitchFamily="18" charset="-78"/>
                <a:ea typeface="Calibri" panose="020F0502020204030204" pitchFamily="34" charset="0"/>
                <a:cs typeface="Arial" panose="020B0604020202020204" pitchFamily="34" charset="0"/>
              </a:rPr>
              <a:t>Vox</a:t>
            </a:r>
            <a:r>
              <a:rPr lang="ar-IQ" sz="2400" b="1" dirty="0">
                <a:solidFill>
                  <a:srgbClr val="333333"/>
                </a:solidFill>
                <a:effectLst/>
                <a:latin typeface="Calibri" panose="020F0502020204030204" pitchFamily="34" charset="0"/>
                <a:ea typeface="Calibri" panose="020F0502020204030204" pitchFamily="34" charset="0"/>
                <a:cs typeface="Simplified Arabic" panose="02020603050405020304" pitchFamily="18" charset="-78"/>
              </a:rPr>
              <a:t> في </a:t>
            </a:r>
            <a:r>
              <a:rPr lang="ar-IQ" sz="2400" b="1" dirty="0" err="1">
                <a:solidFill>
                  <a:srgbClr val="333333"/>
                </a:solidFill>
                <a:effectLst/>
                <a:latin typeface="Calibri" panose="020F0502020204030204" pitchFamily="34" charset="0"/>
                <a:ea typeface="Calibri" panose="020F0502020204030204" pitchFamily="34" charset="0"/>
                <a:cs typeface="Simplified Arabic" panose="02020603050405020304" pitchFamily="18" charset="-78"/>
              </a:rPr>
              <a:t>أسبانيا</a:t>
            </a:r>
            <a:r>
              <a:rPr lang="ar-SA" sz="2400" b="1" dirty="0">
                <a:solidFill>
                  <a:srgbClr val="2C2F34"/>
                </a:solidFill>
                <a:effectLst/>
                <a:latin typeface="Calibri" panose="020F0502020204030204" pitchFamily="34" charset="0"/>
                <a:ea typeface="Calibri" panose="020F0502020204030204" pitchFamily="34" charset="0"/>
                <a:cs typeface="Simplified Arabic" panose="02020603050405020304" pitchFamily="18" charset="-78"/>
              </a:rPr>
              <a:t>، (8) حزب </a:t>
            </a:r>
            <a:r>
              <a:rPr lang="ar-SA" sz="2400" b="1" dirty="0" err="1">
                <a:solidFill>
                  <a:srgbClr val="2C2F34"/>
                </a:solidFill>
                <a:effectLst/>
                <a:latin typeface="Calibri" panose="020F0502020204030204" pitchFamily="34" charset="0"/>
                <a:ea typeface="Calibri" panose="020F0502020204030204" pitchFamily="34" charset="0"/>
                <a:cs typeface="Simplified Arabic" panose="02020603050405020304" pitchFamily="18" charset="-78"/>
              </a:rPr>
              <a:t>ديمقراطيي</a:t>
            </a:r>
            <a:r>
              <a:rPr lang="ar-SA" sz="2400" b="1" dirty="0">
                <a:solidFill>
                  <a:srgbClr val="2C2F34"/>
                </a:solidFill>
                <a:effectLst/>
                <a:latin typeface="Calibri" panose="020F0502020204030204" pitchFamily="34" charset="0"/>
                <a:ea typeface="Calibri" panose="020F0502020204030204" pitchFamily="34" charset="0"/>
                <a:cs typeface="Simplified Arabic" panose="02020603050405020304" pitchFamily="18" charset="-78"/>
              </a:rPr>
              <a:t> السويد بالسويد </a:t>
            </a:r>
            <a:r>
              <a:rPr lang="de-DE" sz="2400" b="1" dirty="0">
                <a:solidFill>
                  <a:srgbClr val="2C2F34"/>
                </a:solidFill>
                <a:effectLst/>
                <a:latin typeface="Simplified Arabic" panose="02020603050405020304" pitchFamily="18" charset="-78"/>
                <a:ea typeface="Calibri" panose="020F0502020204030204" pitchFamily="34" charset="0"/>
                <a:cs typeface="Arial" panose="020B0604020202020204" pitchFamily="34" charset="0"/>
              </a:rPr>
              <a:t>(SD)</a:t>
            </a:r>
            <a:r>
              <a:rPr lang="ar-SA" sz="2400" b="1" dirty="0">
                <a:solidFill>
                  <a:srgbClr val="2C2F34"/>
                </a:solidFill>
                <a:effectLst/>
                <a:latin typeface="Calibri" panose="020F0502020204030204" pitchFamily="34" charset="0"/>
                <a:ea typeface="Calibri" panose="020F0502020204030204" pitchFamily="34" charset="0"/>
                <a:cs typeface="Simplified Arabic" panose="02020603050405020304" pitchFamily="18" charset="-78"/>
              </a:rPr>
              <a:t>، (9) حزب الاستقلال ببريطانيا </a:t>
            </a:r>
            <a:r>
              <a:rPr lang="ar-IQ" sz="2400" b="1" dirty="0">
                <a:solidFill>
                  <a:srgbClr val="2C2F34"/>
                </a:solidFill>
                <a:effectLst/>
                <a:latin typeface="Calibri" panose="020F0502020204030204" pitchFamily="34" charset="0"/>
                <a:ea typeface="Calibri" panose="020F0502020204030204" pitchFamily="34" charset="0"/>
                <a:cs typeface="Simplified Arabic" panose="02020603050405020304" pitchFamily="18" charset="-78"/>
              </a:rPr>
              <a:t>،</a:t>
            </a:r>
            <a:r>
              <a:rPr lang="de-DE" sz="2400" b="1" dirty="0">
                <a:solidFill>
                  <a:srgbClr val="2C2F34"/>
                </a:solidFill>
                <a:effectLst/>
                <a:latin typeface="Simplified Arabic" panose="02020603050405020304" pitchFamily="18" charset="-78"/>
                <a:ea typeface="Calibri" panose="020F0502020204030204" pitchFamily="34" charset="0"/>
                <a:cs typeface="Arial" panose="020B0604020202020204" pitchFamily="34" charset="0"/>
              </a:rPr>
              <a:t>(</a:t>
            </a:r>
            <a:r>
              <a:rPr lang="de-DE" sz="2400" b="1" dirty="0">
                <a:effectLst/>
                <a:latin typeface="Simplified Arabic" panose="02020603050405020304" pitchFamily="18" charset="-78"/>
                <a:ea typeface="Calibri" panose="020F0502020204030204" pitchFamily="34" charset="0"/>
                <a:cs typeface="Arial" panose="020B0604020202020204" pitchFamily="34" charset="0"/>
              </a:rPr>
              <a:t>UKIP)</a:t>
            </a:r>
            <a:r>
              <a:rPr lang="ar-IQ" sz="2400" b="1" dirty="0">
                <a:effectLst/>
                <a:latin typeface="Calibri" panose="020F0502020204030204" pitchFamily="34" charset="0"/>
                <a:ea typeface="Calibri" panose="020F0502020204030204" pitchFamily="34" charset="0"/>
                <a:cs typeface="Simplified Arabic" panose="02020603050405020304" pitchFamily="18" charset="-78"/>
              </a:rPr>
              <a:t>،</a:t>
            </a:r>
            <a:r>
              <a:rPr lang="ar-SA" sz="2400" b="1" dirty="0">
                <a:solidFill>
                  <a:srgbClr val="2C2F34"/>
                </a:solidFill>
                <a:effectLst/>
                <a:latin typeface="Calibri" panose="020F0502020204030204" pitchFamily="34" charset="0"/>
                <a:ea typeface="Calibri" panose="020F0502020204030204" pitchFamily="34" charset="0"/>
                <a:cs typeface="Simplified Arabic" panose="02020603050405020304" pitchFamily="18" charset="-78"/>
              </a:rPr>
              <a:t> (10) الحزب القومي الديمقراطي ألمانيا</a:t>
            </a:r>
            <a:r>
              <a:rPr lang="de-DE" sz="2400" b="1" dirty="0">
                <a:solidFill>
                  <a:srgbClr val="2C2F34"/>
                </a:solidFill>
                <a:effectLst/>
                <a:latin typeface="Simplified Arabic" panose="02020603050405020304" pitchFamily="18" charset="-78"/>
                <a:ea typeface="Calibri" panose="020F0502020204030204" pitchFamily="34" charset="0"/>
                <a:cs typeface="Arial" panose="020B0604020202020204" pitchFamily="34" charset="0"/>
              </a:rPr>
              <a:t>(NPD) </a:t>
            </a:r>
            <a:r>
              <a:rPr lang="ar-IQ" sz="2400" b="1" dirty="0">
                <a:solidFill>
                  <a:srgbClr val="2C2F34"/>
                </a:solidFill>
                <a:effectLst/>
                <a:latin typeface="Calibri" panose="020F0502020204030204" pitchFamily="34" charset="0"/>
                <a:ea typeface="Calibri" panose="020F0502020204030204" pitchFamily="34" charset="0"/>
                <a:cs typeface="Simplified Arabic" panose="02020603050405020304" pitchFamily="18" charset="-78"/>
              </a:rPr>
              <a:t>، </a:t>
            </a:r>
            <a:r>
              <a:rPr lang="ar-SA" sz="2400" b="1" dirty="0">
                <a:solidFill>
                  <a:srgbClr val="2C2F34"/>
                </a:solidFill>
                <a:effectLst/>
                <a:latin typeface="Calibri" panose="020F0502020204030204" pitchFamily="34" charset="0"/>
                <a:ea typeface="Calibri" panose="020F0502020204030204" pitchFamily="34" charset="0"/>
                <a:cs typeface="Simplified Arabic" panose="02020603050405020304" pitchFamily="18" charset="-78"/>
              </a:rPr>
              <a:t>وحزب البديل من أجل ألمانيا </a:t>
            </a:r>
            <a:r>
              <a:rPr lang="de-DE" sz="2400" b="1" dirty="0">
                <a:solidFill>
                  <a:srgbClr val="2C2F34"/>
                </a:solidFill>
                <a:effectLst/>
                <a:latin typeface="Simplified Arabic" panose="02020603050405020304" pitchFamily="18" charset="-78"/>
                <a:ea typeface="Calibri" panose="020F0502020204030204" pitchFamily="34" charset="0"/>
                <a:cs typeface="Arial" panose="020B0604020202020204" pitchFamily="34" charset="0"/>
              </a:rPr>
              <a:t>(AfD)</a:t>
            </a:r>
            <a:r>
              <a:rPr lang="ar-SA" sz="2400" b="1" dirty="0">
                <a:solidFill>
                  <a:srgbClr val="2C2F34"/>
                </a:solidFill>
                <a:effectLst/>
                <a:latin typeface="Calibri" panose="020F0502020204030204" pitchFamily="34" charset="0"/>
                <a:ea typeface="Calibri" panose="020F0502020204030204" pitchFamily="34" charset="0"/>
                <a:cs typeface="Simplified Arabic" panose="02020603050405020304" pitchFamily="18" charset="-78"/>
              </a:rPr>
              <a:t>، ومواطنو </a:t>
            </a:r>
            <a:r>
              <a:rPr lang="ar-SA" sz="2400" b="1" dirty="0" err="1">
                <a:solidFill>
                  <a:srgbClr val="2C2F34"/>
                </a:solidFill>
                <a:effectLst/>
                <a:latin typeface="Calibri" panose="020F0502020204030204" pitchFamily="34" charset="0"/>
                <a:ea typeface="Calibri" panose="020F0502020204030204" pitchFamily="34" charset="0"/>
                <a:cs typeface="Simplified Arabic" panose="02020603050405020304" pitchFamily="18" charset="-78"/>
              </a:rPr>
              <a:t>الرايخ</a:t>
            </a:r>
            <a:r>
              <a:rPr lang="ar-SA" sz="2400" b="1" dirty="0">
                <a:solidFill>
                  <a:srgbClr val="2C2F34"/>
                </a:solidFill>
                <a:effectLst/>
                <a:latin typeface="Calibri" panose="020F0502020204030204" pitchFamily="34" charset="0"/>
                <a:ea typeface="Calibri" panose="020F0502020204030204" pitchFamily="34" charset="0"/>
                <a:cs typeface="Simplified Arabic" panose="02020603050405020304" pitchFamily="18" charset="-78"/>
              </a:rPr>
              <a:t> بألمانيا</a:t>
            </a:r>
            <a:r>
              <a:rPr lang="de-DE" sz="2400" b="1" dirty="0">
                <a:solidFill>
                  <a:srgbClr val="2C2F34"/>
                </a:solidFill>
                <a:effectLst/>
                <a:latin typeface="Simplified Arabic" panose="02020603050405020304" pitchFamily="18" charset="-78"/>
                <a:ea typeface="Calibri" panose="020F0502020204030204" pitchFamily="34" charset="0"/>
                <a:cs typeface="Arial" panose="020B0604020202020204" pitchFamily="34" charset="0"/>
              </a:rPr>
              <a:t> (RB) </a:t>
            </a:r>
            <a:r>
              <a:rPr lang="ar-SA" sz="2400" b="1" dirty="0">
                <a:solidFill>
                  <a:srgbClr val="2C2F34"/>
                </a:solidFill>
                <a:effectLst/>
                <a:latin typeface="Calibri" panose="020F0502020204030204" pitchFamily="34" charset="0"/>
                <a:ea typeface="Calibri" panose="020F0502020204030204" pitchFamily="34" charset="0"/>
                <a:cs typeface="Simplified Arabic" panose="02020603050405020304" pitchFamily="18" charset="-78"/>
              </a:rPr>
              <a:t>، (11) حركة </a:t>
            </a:r>
            <a:r>
              <a:rPr lang="ar-SA" sz="2400" b="1" dirty="0" err="1">
                <a:solidFill>
                  <a:srgbClr val="2C2F34"/>
                </a:solidFill>
                <a:effectLst/>
                <a:latin typeface="Calibri" panose="020F0502020204030204" pitchFamily="34" charset="0"/>
                <a:ea typeface="Calibri" panose="020F0502020204030204" pitchFamily="34" charset="0"/>
                <a:cs typeface="Simplified Arabic" panose="02020603050405020304" pitchFamily="18" charset="-78"/>
              </a:rPr>
              <a:t>يوبيك</a:t>
            </a:r>
            <a:r>
              <a:rPr lang="ar-SA" sz="2400" b="1" dirty="0">
                <a:solidFill>
                  <a:srgbClr val="2C2F34"/>
                </a:solidFill>
                <a:effectLst/>
                <a:latin typeface="Calibri" panose="020F0502020204030204" pitchFamily="34" charset="0"/>
                <a:ea typeface="Calibri" panose="020F0502020204030204" pitchFamily="34" charset="0"/>
                <a:cs typeface="Simplified Arabic" panose="02020603050405020304" pitchFamily="18" charset="-78"/>
              </a:rPr>
              <a:t> بالمجر</a:t>
            </a:r>
            <a:r>
              <a:rPr lang="de-DE" sz="2400" b="1" dirty="0">
                <a:solidFill>
                  <a:srgbClr val="2C2F34"/>
                </a:solidFill>
                <a:effectLst/>
                <a:latin typeface="Simplified Arabic" panose="02020603050405020304" pitchFamily="18" charset="-78"/>
                <a:ea typeface="Calibri" panose="020F0502020204030204" pitchFamily="34" charset="0"/>
                <a:cs typeface="Arial" panose="020B0604020202020204" pitchFamily="34" charset="0"/>
              </a:rPr>
              <a:t> (</a:t>
            </a:r>
            <a:r>
              <a:rPr lang="hu-HU" sz="2400" b="1" i="1" dirty="0">
                <a:effectLst/>
                <a:latin typeface="Simplified Arabic" panose="02020603050405020304" pitchFamily="18" charset="-78"/>
                <a:ea typeface="Calibri" panose="020F0502020204030204" pitchFamily="34" charset="0"/>
                <a:cs typeface="Arial" panose="020B0604020202020204" pitchFamily="34" charset="0"/>
              </a:rPr>
              <a:t>Jobbik) </a:t>
            </a:r>
            <a:r>
              <a:rPr lang="ar-SA" sz="2400" b="1" dirty="0">
                <a:solidFill>
                  <a:srgbClr val="2C2F34"/>
                </a:solidFill>
                <a:effectLst/>
                <a:latin typeface="Calibri" panose="020F0502020204030204" pitchFamily="34" charset="0"/>
                <a:ea typeface="Calibri" panose="020F0502020204030204" pitchFamily="34" charset="0"/>
                <a:cs typeface="Simplified Arabic" panose="02020603050405020304" pitchFamily="18" charset="-78"/>
              </a:rPr>
              <a:t>، حزب فيدَس – الاتحاد المدني المجري الحاكم بالمجر</a:t>
            </a:r>
            <a:r>
              <a:rPr lang="de-DE" sz="2400" b="1" dirty="0">
                <a:solidFill>
                  <a:srgbClr val="2C2F34"/>
                </a:solidFill>
                <a:effectLst/>
                <a:latin typeface="Simplified Arabic" panose="02020603050405020304" pitchFamily="18" charset="-78"/>
                <a:ea typeface="Calibri" panose="020F0502020204030204" pitchFamily="34" charset="0"/>
                <a:cs typeface="Arial" panose="020B0604020202020204" pitchFamily="34" charset="0"/>
              </a:rPr>
              <a:t> (</a:t>
            </a:r>
            <a:r>
              <a:rPr lang="de-DE" sz="2400" b="1" dirty="0">
                <a:effectLst/>
                <a:latin typeface="Simplified Arabic" panose="02020603050405020304" pitchFamily="18" charset="-78"/>
                <a:ea typeface="Calibri" panose="020F0502020204030204" pitchFamily="34" charset="0"/>
                <a:cs typeface="Arial" panose="020B0604020202020204" pitchFamily="34" charset="0"/>
              </a:rPr>
              <a:t>Fidesz) </a:t>
            </a:r>
            <a:r>
              <a:rPr lang="ar-SA" sz="2400" b="1" dirty="0">
                <a:solidFill>
                  <a:srgbClr val="2C2F34"/>
                </a:solidFill>
                <a:effectLst/>
                <a:latin typeface="Calibri" panose="020F0502020204030204" pitchFamily="34" charset="0"/>
                <a:ea typeface="Calibri" panose="020F0502020204030204" pitchFamily="34" charset="0"/>
                <a:cs typeface="Simplified Arabic" panose="02020603050405020304" pitchFamily="18" charset="-78"/>
              </a:rPr>
              <a:t> ، (12) حزب </a:t>
            </a:r>
            <a:r>
              <a:rPr lang="ar-SA" sz="2400" b="1" dirty="0" err="1">
                <a:solidFill>
                  <a:srgbClr val="2C2F34"/>
                </a:solidFill>
                <a:effectLst/>
                <a:latin typeface="Calibri" panose="020F0502020204030204" pitchFamily="34" charset="0"/>
                <a:ea typeface="Calibri" panose="020F0502020204030204" pitchFamily="34" charset="0"/>
                <a:cs typeface="Simplified Arabic" panose="02020603050405020304" pitchFamily="18" charset="-78"/>
              </a:rPr>
              <a:t>أتاكا</a:t>
            </a:r>
            <a:r>
              <a:rPr lang="ar-SA" sz="2400" b="1" dirty="0">
                <a:solidFill>
                  <a:srgbClr val="2C2F34"/>
                </a:solidFill>
                <a:effectLst/>
                <a:latin typeface="Calibri" panose="020F0502020204030204" pitchFamily="34" charset="0"/>
                <a:ea typeface="Calibri" panose="020F0502020204030204" pitchFamily="34" charset="0"/>
                <a:cs typeface="Simplified Arabic" panose="02020603050405020304" pitchFamily="18" charset="-78"/>
              </a:rPr>
              <a:t> ببلغاريا</a:t>
            </a:r>
            <a:r>
              <a:rPr lang="de-DE" sz="2400" b="1" dirty="0">
                <a:solidFill>
                  <a:srgbClr val="2C2F34"/>
                </a:solidFill>
                <a:effectLst/>
                <a:latin typeface="Simplified Arabic" panose="02020603050405020304" pitchFamily="18" charset="-78"/>
                <a:ea typeface="Calibri" panose="020F0502020204030204" pitchFamily="34" charset="0"/>
                <a:cs typeface="Arial" panose="020B0604020202020204" pitchFamily="34" charset="0"/>
              </a:rPr>
              <a:t> (</a:t>
            </a:r>
            <a:r>
              <a:rPr lang="de-DE" sz="2400" b="1" dirty="0" err="1">
                <a:effectLst/>
                <a:latin typeface="Simplified Arabic" panose="02020603050405020304" pitchFamily="18" charset="-78"/>
                <a:ea typeface="Calibri" panose="020F0502020204030204" pitchFamily="34" charset="0"/>
                <a:cs typeface="Arial" panose="020B0604020202020204" pitchFamily="34" charset="0"/>
              </a:rPr>
              <a:t>Ataka</a:t>
            </a:r>
            <a:r>
              <a:rPr lang="de-DE" sz="2400" b="1" dirty="0">
                <a:effectLst/>
                <a:latin typeface="Simplified Arabic" panose="02020603050405020304" pitchFamily="18" charset="-78"/>
                <a:ea typeface="Calibri" panose="020F0502020204030204" pitchFamily="34" charset="0"/>
                <a:cs typeface="Arial" panose="020B0604020202020204" pitchFamily="34" charset="0"/>
              </a:rPr>
              <a:t>) </a:t>
            </a:r>
            <a:r>
              <a:rPr lang="ar-SA" sz="2400" b="1" dirty="0">
                <a:solidFill>
                  <a:srgbClr val="2C2F34"/>
                </a:solidFill>
                <a:effectLst/>
                <a:latin typeface="Calibri" panose="020F0502020204030204" pitchFamily="34" charset="0"/>
                <a:ea typeface="Calibri" panose="020F0502020204030204" pitchFamily="34" charset="0"/>
                <a:cs typeface="Simplified Arabic" panose="02020603050405020304" pitchFamily="18" charset="-78"/>
              </a:rPr>
              <a:t>، (13) حزب القانون والعدالة اليميني بولندا</a:t>
            </a:r>
            <a:r>
              <a:rPr lang="de-DE" sz="2400" b="1" dirty="0">
                <a:solidFill>
                  <a:srgbClr val="2C2F34"/>
                </a:solidFill>
                <a:effectLst/>
                <a:latin typeface="Simplified Arabic" panose="02020603050405020304" pitchFamily="18" charset="-78"/>
                <a:ea typeface="Calibri" panose="020F0502020204030204" pitchFamily="34" charset="0"/>
                <a:cs typeface="Arial" panose="020B0604020202020204" pitchFamily="34" charset="0"/>
              </a:rPr>
              <a:t> (PIS) </a:t>
            </a:r>
            <a:r>
              <a:rPr lang="ar-SA" sz="2400" b="1" dirty="0">
                <a:solidFill>
                  <a:srgbClr val="2C2F34"/>
                </a:solidFill>
                <a:effectLst/>
                <a:latin typeface="Calibri" panose="020F0502020204030204" pitchFamily="34" charset="0"/>
                <a:ea typeface="Calibri" panose="020F0502020204030204" pitchFamily="34" charset="0"/>
                <a:cs typeface="Simplified Arabic" panose="02020603050405020304" pitchFamily="18" charset="-78"/>
              </a:rPr>
              <a:t>، (14) وحزب الربطة الشمالية الإيطالية  </a:t>
            </a:r>
            <a:r>
              <a:rPr lang="de-DE" sz="2400" b="1" dirty="0">
                <a:solidFill>
                  <a:srgbClr val="2C2F34"/>
                </a:solidFill>
                <a:effectLst/>
                <a:latin typeface="Simplified Arabic" panose="02020603050405020304" pitchFamily="18" charset="-78"/>
                <a:ea typeface="Calibri" panose="020F0502020204030204" pitchFamily="34" charset="0"/>
                <a:cs typeface="Arial" panose="020B0604020202020204" pitchFamily="34" charset="0"/>
              </a:rPr>
              <a:t>(LN)</a:t>
            </a:r>
            <a:r>
              <a:rPr lang="ar-SA" sz="2400" b="1" dirty="0">
                <a:solidFill>
                  <a:srgbClr val="2C2F34"/>
                </a:solidFill>
                <a:effectLst/>
                <a:latin typeface="Calibri" panose="020F0502020204030204" pitchFamily="34" charset="0"/>
                <a:ea typeface="Calibri" panose="020F0502020204030204" pitchFamily="34" charset="0"/>
                <a:cs typeface="Simplified Arabic" panose="02020603050405020304" pitchFamily="18" charset="-78"/>
              </a:rPr>
              <a:t>، و(15) حزب الحركة القومية أو العمل القومي في تركيا </a:t>
            </a:r>
            <a:r>
              <a:rPr lang="de-DE" sz="2400" b="1" dirty="0">
                <a:solidFill>
                  <a:srgbClr val="2C2F34"/>
                </a:solidFill>
                <a:effectLst/>
                <a:latin typeface="Simplified Arabic" panose="02020603050405020304" pitchFamily="18" charset="-78"/>
                <a:ea typeface="Calibri" panose="020F0502020204030204" pitchFamily="34" charset="0"/>
                <a:cs typeface="Arial" panose="020B0604020202020204" pitchFamily="34" charset="0"/>
              </a:rPr>
              <a:t>(MHP)</a:t>
            </a:r>
            <a:r>
              <a:rPr lang="ar-SA" sz="2400" b="1" dirty="0">
                <a:solidFill>
                  <a:srgbClr val="2C2F34"/>
                </a:solidFill>
                <a:effectLst/>
                <a:latin typeface="Calibri" panose="020F0502020204030204" pitchFamily="34" charset="0"/>
                <a:ea typeface="Calibri" panose="020F0502020204030204" pitchFamily="34" charset="0"/>
                <a:cs typeface="Simplified Arabic" panose="02020603050405020304" pitchFamily="18" charset="-78"/>
              </a:rPr>
              <a:t>.   </a:t>
            </a:r>
            <a:r>
              <a:rPr lang="ar-SA" sz="2400" b="1" dirty="0">
                <a:effectLst/>
                <a:latin typeface="Calibri" panose="020F0502020204030204" pitchFamily="34" charset="0"/>
                <a:ea typeface="Calibri" panose="020F0502020204030204" pitchFamily="34" charset="0"/>
                <a:cs typeface="Simplified Arabic" panose="02020603050405020304" pitchFamily="18" charset="-78"/>
              </a:rPr>
              <a:t> </a:t>
            </a:r>
            <a:endParaRPr lang="de-DE" sz="2400" dirty="0">
              <a:effectLst/>
              <a:latin typeface="Calibri" panose="020F0502020204030204" pitchFamily="34" charset="0"/>
              <a:ea typeface="Calibri" panose="020F0502020204030204" pitchFamily="34" charset="0"/>
              <a:cs typeface="Arial" panose="020B0604020202020204" pitchFamily="34" charset="0"/>
            </a:endParaRPr>
          </a:p>
          <a:p>
            <a:pPr marL="342900" marR="0" lvl="0" indent="-342900" algn="r" defTabSz="914400" rtl="1" eaLnBrk="0" fontAlgn="base" latinLnBrk="0" hangingPunct="0">
              <a:lnSpc>
                <a:spcPct val="100000"/>
              </a:lnSpc>
              <a:spcBef>
                <a:spcPct val="0"/>
              </a:spcBef>
              <a:spcAft>
                <a:spcPct val="0"/>
              </a:spcAft>
              <a:buClrTx/>
              <a:buSzTx/>
              <a:buFontTx/>
              <a:buAutoNum type="arabicParenR"/>
              <a:tabLst>
                <a:tab pos="5754688" algn="r"/>
              </a:tabLst>
            </a:pPr>
            <a:endParaRPr kumimoji="0" lang="ar-SA" altLang="de-DE" sz="2400" b="1" i="0" u="none" strike="noStrike" cap="none" normalizeH="0" baseline="0" dirty="0">
              <a:ln>
                <a:noFill/>
              </a:ln>
              <a:solidFill>
                <a:srgbClr val="000000"/>
              </a:solidFill>
              <a:effectLst/>
              <a:latin typeface="Simplified Arabic" panose="02020603050405020304" pitchFamily="18" charset="-78"/>
              <a:ea typeface="Calibri" panose="020F0502020204030204" pitchFamily="34" charset="0"/>
              <a:cs typeface="Simplified Arabic" panose="02020603050405020304" pitchFamily="18" charset="-78"/>
            </a:endParaRPr>
          </a:p>
          <a:p>
            <a:pPr marL="0" marR="0" lvl="0" indent="0" algn="r" defTabSz="914400" rtl="1" eaLnBrk="0" fontAlgn="base" latinLnBrk="0" hangingPunct="0">
              <a:lnSpc>
                <a:spcPct val="100000"/>
              </a:lnSpc>
              <a:spcBef>
                <a:spcPct val="0"/>
              </a:spcBef>
              <a:spcAft>
                <a:spcPct val="0"/>
              </a:spcAft>
              <a:buClrTx/>
              <a:buSzTx/>
              <a:buFontTx/>
              <a:buNone/>
              <a:tabLst>
                <a:tab pos="5754688" algn="r"/>
              </a:tabLst>
            </a:pPr>
            <a:r>
              <a:rPr kumimoji="0" lang="ar-IQ" altLang="de-DE" sz="2400" b="1" i="0" u="none" strike="noStrike" cap="none" normalizeH="0" baseline="0" dirty="0">
                <a:ln>
                  <a:noFill/>
                </a:ln>
                <a:solidFill>
                  <a:srgbClr val="000000"/>
                </a:solidFill>
                <a:effectLst/>
                <a:latin typeface="Simplified Arabic" panose="02020603050405020304" pitchFamily="18" charset="-78"/>
                <a:ea typeface="Calibri" panose="020F0502020204030204" pitchFamily="34" charset="0"/>
                <a:cs typeface="Simplified Arabic" panose="02020603050405020304" pitchFamily="18" charset="-78"/>
                <a:hlinkClick r:id="rId4"/>
              </a:rPr>
              <a:t>2) تطور ظاهرة التعاون والتنسيق بين القوى اليمينية المتطرفة في دول الاتحاد الأوروبي</a:t>
            </a:r>
            <a:endParaRPr kumimoji="0" lang="ar-SA" altLang="de-DE" sz="2400" b="1" i="0" u="none" strike="noStrike" cap="none" normalizeH="0" baseline="0" dirty="0">
              <a:ln>
                <a:noFill/>
              </a:ln>
              <a:solidFill>
                <a:srgbClr val="000000"/>
              </a:solidFill>
              <a:effectLst/>
              <a:latin typeface="Simplified Arabic" panose="02020603050405020304" pitchFamily="18" charset="-78"/>
              <a:ea typeface="Calibri" panose="020F0502020204030204" pitchFamily="34" charset="0"/>
              <a:cs typeface="Simplified Arabic" panose="02020603050405020304" pitchFamily="18" charset="-78"/>
            </a:endParaRPr>
          </a:p>
          <a:p>
            <a:pPr marL="0" marR="0" lvl="0" indent="0" algn="r" defTabSz="914400" rtl="1" eaLnBrk="0" fontAlgn="base" latinLnBrk="0" hangingPunct="0">
              <a:lnSpc>
                <a:spcPct val="100000"/>
              </a:lnSpc>
              <a:spcBef>
                <a:spcPct val="0"/>
              </a:spcBef>
              <a:spcAft>
                <a:spcPct val="0"/>
              </a:spcAft>
              <a:buClrTx/>
              <a:buSzTx/>
              <a:buFontTx/>
              <a:buNone/>
              <a:tabLst>
                <a:tab pos="5754688" algn="r"/>
              </a:tabLst>
            </a:pPr>
            <a:r>
              <a:rPr lang="ar-IQ" sz="2400" b="1" dirty="0">
                <a:effectLst/>
                <a:ea typeface="Calibri" panose="020F0502020204030204" pitchFamily="34" charset="0"/>
                <a:cs typeface="Simplified Arabic" panose="02020603050405020304" pitchFamily="18" charset="-78"/>
              </a:rPr>
              <a:t>أصبحت قوى اليمين المتطرفة تشكل القوة الخامسة في البرلمان الأوروبي. فالأرقام المنشورة تشير </a:t>
            </a:r>
            <a:r>
              <a:rPr lang="ar-SA" sz="2400" b="1" dirty="0">
                <a:effectLst/>
                <a:ea typeface="Calibri" panose="020F0502020204030204" pitchFamily="34" charset="0"/>
                <a:cs typeface="Simplified Arabic" panose="02020603050405020304" pitchFamily="18" charset="-78"/>
              </a:rPr>
              <a:t>إلى أن تسعة أحزاب يمينية متطرفة في دول الاتحاد الأوروبي قد حازت في انتخابات عام 2019 على 73 نائباً من مجموع 702 نائباً، بعد شطب حصة بريطانيا (46 نائباً) من عضوية البرلمان بعد انسحابها من عضوية الاتحاد الأوروبي، أي أن هذه القوى قد حققت نسبة قدرها 10،4% من مجموع النواب، وبالتالي من مجموع الذين شاركوا في التصويت، وهي نسب عالية، إذ كان اليمين المتطرف في انتخابات عام 2014 قد حصل على نصف هذا العدد (36) نائباً فقط. وتوزعت المقاعد</a:t>
            </a:r>
            <a:r>
              <a:rPr lang="ar-IQ" sz="2400" b="1" dirty="0">
                <a:effectLst/>
                <a:ea typeface="Calibri" panose="020F0502020204030204" pitchFamily="34" charset="0"/>
                <a:cs typeface="Simplified Arabic" panose="02020603050405020304" pitchFamily="18" charset="-78"/>
              </a:rPr>
              <a:t> النيابية للدورة النيابية 2019-2024 </a:t>
            </a:r>
            <a:r>
              <a:rPr lang="ar-SA" sz="2400" b="1" dirty="0">
                <a:effectLst/>
                <a:ea typeface="Calibri" panose="020F0502020204030204" pitchFamily="34" charset="0"/>
                <a:cs typeface="Simplified Arabic" panose="02020603050405020304" pitchFamily="18" charset="-78"/>
              </a:rPr>
              <a:t>على النحو التالي: النمسا 3 نواب، بلجيكا 3 نواب، التشيك نائبان، ألمانيا 11 نائباً، الدنمارك نائب واحد، استونيا نائب واحد، فنلندا نائبان، فرنسا، 22 نائب، وإيطاليا 28 نائب.</a:t>
            </a:r>
            <a:endParaRPr kumimoji="0" lang="de-DE" altLang="de-DE" sz="2400" b="1" i="0" u="none" strike="noStrike" cap="none" normalizeH="0" baseline="0" dirty="0">
              <a:ln>
                <a:noFill/>
              </a:ln>
              <a:solidFill>
                <a:schemeClr val="tx1"/>
              </a:solidFill>
              <a:effectLst/>
            </a:endParaRPr>
          </a:p>
          <a:p>
            <a:pPr marL="0" marR="0" lvl="0" indent="0" algn="r" defTabSz="914400" rtl="1" eaLnBrk="0" fontAlgn="base" latinLnBrk="0" hangingPunct="0">
              <a:lnSpc>
                <a:spcPct val="100000"/>
              </a:lnSpc>
              <a:spcBef>
                <a:spcPct val="0"/>
              </a:spcBef>
              <a:spcAft>
                <a:spcPct val="0"/>
              </a:spcAft>
              <a:buClrTx/>
              <a:buSzTx/>
              <a:buFontTx/>
              <a:buNone/>
              <a:tabLst>
                <a:tab pos="5754688" algn="r"/>
              </a:tabLst>
            </a:pPr>
            <a:r>
              <a:rPr kumimoji="0" lang="ar-IQ" altLang="de-DE" sz="2400" b="1" i="0" u="none" strike="noStrike" cap="none" normalizeH="0" baseline="0" dirty="0">
                <a:ln>
                  <a:noFill/>
                </a:ln>
                <a:solidFill>
                  <a:srgbClr val="000000"/>
                </a:solidFill>
                <a:effectLst/>
                <a:latin typeface="Simplified Arabic" panose="02020603050405020304" pitchFamily="18" charset="-78"/>
                <a:ea typeface="Calibri" panose="020F0502020204030204" pitchFamily="34" charset="0"/>
                <a:cs typeface="Simplified Arabic" panose="02020603050405020304" pitchFamily="18" charset="-78"/>
                <a:hlinkClick r:id="rId5"/>
              </a:rPr>
              <a:t>3) دور اليمين المتطرف في الولايات المتحدة وعلاقته بأوروبا</a:t>
            </a:r>
            <a:endParaRPr kumimoji="0" lang="ar-SA" altLang="de-DE" sz="2400" b="1" i="0" u="none" strike="noStrike" cap="none" normalizeH="0" baseline="0" dirty="0">
              <a:ln>
                <a:noFill/>
              </a:ln>
              <a:solidFill>
                <a:srgbClr val="000000"/>
              </a:solidFill>
              <a:effectLst/>
              <a:latin typeface="Simplified Arabic" panose="02020603050405020304" pitchFamily="18" charset="-78"/>
              <a:ea typeface="Calibri" panose="020F0502020204030204" pitchFamily="34" charset="0"/>
              <a:cs typeface="Simplified Arabic" panose="02020603050405020304" pitchFamily="18" charset="-78"/>
            </a:endParaRPr>
          </a:p>
          <a:p>
            <a:pPr marL="0" marR="0" lvl="0" indent="0" algn="r" defTabSz="914400" rtl="1" eaLnBrk="0" fontAlgn="base" latinLnBrk="0" hangingPunct="0">
              <a:lnSpc>
                <a:spcPct val="100000"/>
              </a:lnSpc>
              <a:spcBef>
                <a:spcPct val="0"/>
              </a:spcBef>
              <a:spcAft>
                <a:spcPct val="0"/>
              </a:spcAft>
              <a:buClrTx/>
              <a:buSzTx/>
              <a:buFontTx/>
              <a:buNone/>
              <a:tabLst>
                <a:tab pos="5754688" algn="r"/>
              </a:tabLst>
            </a:pPr>
            <a:r>
              <a:rPr lang="ar-IQ" sz="2400" b="1" dirty="0">
                <a:effectLst/>
                <a:ea typeface="Calibri" panose="020F0502020204030204" pitchFamily="34" charset="0"/>
                <a:cs typeface="Simplified Arabic" panose="02020603050405020304" pitchFamily="18" charset="-78"/>
              </a:rPr>
              <a:t>تشير دراسات كثيرة إلى أن اليمين المتطرف المتسم بالنزعة العنصرية والعداء للأجانب وضد السامية قد ظهر في الولايات المتحدة الأمريكية منذ النصف الثاني من القرن الثامن عشر حين تأسس حزب اليمين </a:t>
            </a:r>
            <a:r>
              <a:rPr lang="de-DE" sz="2400" b="1" dirty="0">
                <a:effectLst/>
                <a:latin typeface="Simplified Arabic" panose="02020603050405020304" pitchFamily="18" charset="-78"/>
                <a:ea typeface="Calibri" panose="020F0502020204030204" pitchFamily="34" charset="0"/>
              </a:rPr>
              <a:t>(Whig Party)</a:t>
            </a:r>
            <a:r>
              <a:rPr lang="ar-IQ" sz="2400" b="1" dirty="0">
                <a:effectLst/>
                <a:latin typeface="Simplified Arabic" panose="02020603050405020304" pitchFamily="18" charset="-78"/>
                <a:ea typeface="Calibri" panose="020F0502020204030204" pitchFamily="34" charset="0"/>
              </a:rPr>
              <a:t> في عام 1776 واتخذ مواقف إلى جانب تكر</a:t>
            </a:r>
            <a:r>
              <a:rPr lang="ar-SA" sz="2400" b="1" dirty="0">
                <a:effectLst/>
                <a:latin typeface="Simplified Arabic" panose="02020603050405020304" pitchFamily="18" charset="-78"/>
                <a:ea typeface="Calibri" panose="020F0502020204030204" pitchFamily="34" charset="0"/>
              </a:rPr>
              <a:t>ي</a:t>
            </a:r>
            <a:r>
              <a:rPr lang="ar-IQ" sz="2400" b="1" dirty="0">
                <a:effectLst/>
                <a:latin typeface="Simplified Arabic" panose="02020603050405020304" pitchFamily="18" charset="-78"/>
                <a:ea typeface="Calibri" panose="020F0502020204030204" pitchFamily="34" charset="0"/>
              </a:rPr>
              <a:t>س العبودية والتخلص من وجود الهنود الحمر عبر الإبادة الجماعية اي</a:t>
            </a:r>
            <a:r>
              <a:rPr lang="ar-SA" sz="2400" b="1" dirty="0">
                <a:effectLst/>
                <a:latin typeface="Simplified Arabic" panose="02020603050405020304" pitchFamily="18" charset="-78"/>
                <a:ea typeface="Calibri" panose="020F0502020204030204" pitchFamily="34" charset="0"/>
              </a:rPr>
              <a:t>ن</a:t>
            </a:r>
            <a:r>
              <a:rPr lang="ar-IQ" sz="2400" b="1" dirty="0">
                <a:effectLst/>
                <a:latin typeface="Simplified Arabic" panose="02020603050405020304" pitchFamily="18" charset="-78"/>
                <a:ea typeface="Calibri" panose="020F0502020204030204" pitchFamily="34" charset="0"/>
              </a:rPr>
              <a:t>ما أمكن ذلك والسيطرة على أراضيهم من قبل المهاجرين الأوروبيين. وبسبب عدوانية هذا الحزب وعنفه ومواقف المناهضة للإدارة الحكومية تم في عام 1860 حله. وبعد عام فقط اندلعت الحرب الأهلية في عام 1861 واستمرت حتى عام 1865. في هذه الفترة بدأت إرهاصات تشكيل تنظيم جديد بديل أكثر فاشية وعنصرية وعنفاً. وتحقق ذلك في عام 1965/1966 حين بادر ستة من ضباط الجيش الفيدرالي بتأسيس هذا التنظيم اليميني المتطرف، تنظيم فاشي الفكر والممارسة يضم إليه السكان البيض فقط وأطلق عليه اسم (</a:t>
            </a:r>
            <a:r>
              <a:rPr lang="ar-IQ" sz="2400" b="1" dirty="0" err="1">
                <a:effectLst/>
                <a:latin typeface="Simplified Arabic" panose="02020603050405020304" pitchFamily="18" charset="-78"/>
                <a:ea typeface="Calibri" panose="020F0502020204030204" pitchFamily="34" charset="0"/>
              </a:rPr>
              <a:t>كو</a:t>
            </a:r>
            <a:r>
              <a:rPr lang="ar-IQ" sz="2400" b="1" dirty="0">
                <a:effectLst/>
                <a:latin typeface="Simplified Arabic" panose="02020603050405020304" pitchFamily="18" charset="-78"/>
                <a:ea typeface="Calibri" panose="020F0502020204030204" pitchFamily="34" charset="0"/>
              </a:rPr>
              <a:t> كلوكس كلان) </a:t>
            </a:r>
            <a:r>
              <a:rPr lang="de-DE" sz="2400" b="1" dirty="0" err="1">
                <a:effectLst/>
                <a:latin typeface="Simplified Arabic" panose="02020603050405020304" pitchFamily="18" charset="-78"/>
                <a:ea typeface="Calibri" panose="020F0502020204030204" pitchFamily="34" charset="0"/>
              </a:rPr>
              <a:t>Ku</a:t>
            </a:r>
            <a:r>
              <a:rPr lang="de-DE" sz="2400" b="1" dirty="0">
                <a:effectLst/>
                <a:latin typeface="Simplified Arabic" panose="02020603050405020304" pitchFamily="18" charset="-78"/>
                <a:ea typeface="Calibri" panose="020F0502020204030204" pitchFamily="34" charset="0"/>
              </a:rPr>
              <a:t> Klux Klan)</a:t>
            </a:r>
            <a:r>
              <a:rPr lang="ar-SA" sz="2400" b="1" dirty="0">
                <a:effectLst/>
                <a:latin typeface="Simplified Arabic" panose="02020603050405020304" pitchFamily="18" charset="-78"/>
                <a:ea typeface="Calibri" panose="020F0502020204030204" pitchFamily="34" charset="0"/>
              </a:rPr>
              <a:t>)، و</a:t>
            </a:r>
            <a:r>
              <a:rPr lang="ar-IQ" sz="2400" b="1" dirty="0">
                <a:effectLst/>
                <a:ea typeface="Calibri" panose="020F0502020204030204" pitchFamily="34" charset="0"/>
                <a:cs typeface="Simplified Arabic" panose="02020603050405020304" pitchFamily="18" charset="-78"/>
              </a:rPr>
              <a:t>اختصاراً (</a:t>
            </a:r>
            <a:r>
              <a:rPr lang="de-DE" sz="2400" b="1" dirty="0">
                <a:effectLst/>
                <a:latin typeface="Simplified Arabic" panose="02020603050405020304" pitchFamily="18" charset="-78"/>
                <a:ea typeface="Calibri" panose="020F0502020204030204" pitchFamily="34" charset="0"/>
              </a:rPr>
              <a:t>KKK</a:t>
            </a:r>
            <a:r>
              <a:rPr lang="ar-IQ" sz="2400" b="1" dirty="0">
                <a:effectLst/>
                <a:latin typeface="Simplified Arabic" panose="02020603050405020304" pitchFamily="18" charset="-78"/>
                <a:ea typeface="Calibri" panose="020F0502020204030204" pitchFamily="34" charset="0"/>
              </a:rPr>
              <a:t>)</a:t>
            </a:r>
            <a:r>
              <a:rPr lang="ar-SA" sz="2400" b="1" dirty="0">
                <a:effectLst/>
                <a:latin typeface="Simplified Arabic" panose="02020603050405020304" pitchFamily="18" charset="-78"/>
                <a:ea typeface="Calibri" panose="020F0502020204030204" pitchFamily="34" charset="0"/>
              </a:rPr>
              <a:t>، وشعارها الصليب المحروق.</a:t>
            </a:r>
            <a:r>
              <a:rPr lang="ar-IQ" sz="2400" b="1" dirty="0">
                <a:effectLst/>
                <a:latin typeface="Simplified Arabic" panose="02020603050405020304" pitchFamily="18" charset="-78"/>
                <a:ea typeface="Calibri" panose="020F0502020204030204" pitchFamily="34" charset="0"/>
              </a:rPr>
              <a:t> </a:t>
            </a:r>
            <a:endParaRPr kumimoji="0" lang="ar-SA" altLang="de-DE" sz="2400" b="1" i="0" u="none" strike="noStrike" cap="none" normalizeH="0" baseline="0" dirty="0">
              <a:ln>
                <a:noFill/>
              </a:ln>
              <a:solidFill>
                <a:schemeClr val="tx1"/>
              </a:solidFill>
              <a:effectLst/>
            </a:endParaRPr>
          </a:p>
          <a:p>
            <a:pPr marL="0" marR="0" lvl="0" indent="0" algn="r" defTabSz="914400" rtl="1" eaLnBrk="0" fontAlgn="base" latinLnBrk="0" hangingPunct="0">
              <a:lnSpc>
                <a:spcPct val="100000"/>
              </a:lnSpc>
              <a:spcBef>
                <a:spcPct val="0"/>
              </a:spcBef>
              <a:spcAft>
                <a:spcPct val="0"/>
              </a:spcAft>
              <a:buClrTx/>
              <a:buSzTx/>
              <a:buFontTx/>
              <a:buNone/>
              <a:tabLst>
                <a:tab pos="5754688" algn="r"/>
              </a:tabLst>
            </a:pPr>
            <a:r>
              <a:rPr kumimoji="0" lang="de-DE" altLang="de-DE" sz="2400" b="1" i="0" u="none" strike="noStrike" cap="none" normalizeH="0" baseline="0" dirty="0">
                <a:ln>
                  <a:noFill/>
                </a:ln>
                <a:solidFill>
                  <a:srgbClr val="000000"/>
                </a:solidFill>
                <a:effectLst/>
                <a:latin typeface="Simplified Arabic" panose="02020603050405020304" pitchFamily="18" charset="-78"/>
                <a:ea typeface="Calibri" panose="020F0502020204030204" pitchFamily="34" charset="0"/>
                <a:cs typeface="Simplified Arabic" panose="02020603050405020304" pitchFamily="18" charset="-78"/>
                <a:hlinkClick r:id="rId6"/>
              </a:rPr>
              <a:t>1</a:t>
            </a:r>
            <a:r>
              <a:rPr kumimoji="0" lang="ar-IQ" altLang="de-DE" sz="2400" b="1" i="0" u="none" strike="noStrike" cap="none" normalizeH="0" baseline="0" dirty="0">
                <a:ln>
                  <a:noFill/>
                </a:ln>
                <a:solidFill>
                  <a:srgbClr val="000000"/>
                </a:solidFill>
                <a:effectLst/>
                <a:latin typeface="Simplified Arabic" panose="02020603050405020304" pitchFamily="18" charset="-78"/>
                <a:ea typeface="Calibri" panose="020F0502020204030204" pitchFamily="34" charset="0"/>
                <a:cs typeface="Simplified Arabic" panose="02020603050405020304" pitchFamily="18" charset="-78"/>
                <a:hlinkClick r:id="rId6"/>
              </a:rPr>
              <a:t>)الهوية </a:t>
            </a:r>
            <a:r>
              <a:rPr kumimoji="0" lang="de-DE" altLang="de-DE" sz="2400" b="1" i="0" u="none" strike="noStrike" cap="none" normalizeH="0" baseline="0" dirty="0">
                <a:ln>
                  <a:noFill/>
                </a:ln>
                <a:solidFill>
                  <a:srgbClr val="000000"/>
                </a:solidFill>
                <a:effectLst/>
                <a:latin typeface="Simplified Arabic" panose="02020603050405020304" pitchFamily="18" charset="-78"/>
                <a:ea typeface="Calibri" panose="020F0502020204030204" pitchFamily="34" charset="0"/>
                <a:cs typeface="Simplified Arabic" panose="02020603050405020304" pitchFamily="18" charset="-78"/>
                <a:hlinkClick r:id="rId6"/>
              </a:rPr>
              <a:t>Identität</a:t>
            </a:r>
            <a:endParaRPr kumimoji="0" lang="ar-SA" altLang="de-DE" sz="2400" b="1" i="0" u="none" strike="noStrike" cap="none" normalizeH="0" baseline="0" dirty="0">
              <a:ln>
                <a:noFill/>
              </a:ln>
              <a:solidFill>
                <a:srgbClr val="000000"/>
              </a:solidFill>
              <a:effectLst/>
              <a:latin typeface="Simplified Arabic" panose="02020603050405020304" pitchFamily="18" charset="-78"/>
              <a:ea typeface="Calibri" panose="020F0502020204030204" pitchFamily="34" charset="0"/>
              <a:cs typeface="Simplified Arabic" panose="02020603050405020304" pitchFamily="18" charset="-78"/>
            </a:endParaRPr>
          </a:p>
          <a:p>
            <a:pPr marL="0" marR="0" lvl="0" indent="0" algn="r" defTabSz="914400" rtl="1" eaLnBrk="0" fontAlgn="base" latinLnBrk="0" hangingPunct="0">
              <a:lnSpc>
                <a:spcPct val="100000"/>
              </a:lnSpc>
              <a:spcBef>
                <a:spcPct val="0"/>
              </a:spcBef>
              <a:spcAft>
                <a:spcPct val="0"/>
              </a:spcAft>
              <a:buClrTx/>
              <a:buSzTx/>
              <a:buFontTx/>
              <a:buNone/>
              <a:tabLst>
                <a:tab pos="5754688" algn="r"/>
              </a:tabLst>
            </a:pPr>
            <a:r>
              <a:rPr lang="ar-SA" altLang="de-DE" sz="2400" b="1" dirty="0">
                <a:solidFill>
                  <a:srgbClr val="000000"/>
                </a:solidFill>
                <a:latin typeface="Simplified Arabic" panose="02020603050405020304" pitchFamily="18" charset="-78"/>
                <a:ea typeface="Calibri" panose="020F0502020204030204" pitchFamily="34" charset="0"/>
                <a:cs typeface="Simplified Arabic" panose="02020603050405020304" pitchFamily="18" charset="-78"/>
              </a:rPr>
              <a:t>مشكلات الهوية تكمن في: </a:t>
            </a:r>
            <a:endParaRPr kumimoji="0" lang="ar-SA" altLang="de-DE" sz="2400" b="1" i="0" u="none" strike="noStrike" cap="none" normalizeH="0" baseline="0" dirty="0">
              <a:ln>
                <a:noFill/>
              </a:ln>
              <a:solidFill>
                <a:srgbClr val="000000"/>
              </a:solidFill>
              <a:effectLst/>
              <a:latin typeface="Simplified Arabic" panose="02020603050405020304" pitchFamily="18" charset="-78"/>
              <a:ea typeface="Calibri" panose="020F0502020204030204" pitchFamily="34" charset="0"/>
              <a:cs typeface="Simplified Arabic" panose="02020603050405020304" pitchFamily="18" charset="-78"/>
            </a:endParaRPr>
          </a:p>
          <a:p>
            <a:pPr marL="0" marR="0" lvl="0" indent="0" algn="r" defTabSz="914400" rtl="1" eaLnBrk="0" fontAlgn="base" latinLnBrk="0" hangingPunct="0">
              <a:lnSpc>
                <a:spcPct val="100000"/>
              </a:lnSpc>
              <a:spcBef>
                <a:spcPct val="0"/>
              </a:spcBef>
              <a:spcAft>
                <a:spcPct val="0"/>
              </a:spcAft>
              <a:buClrTx/>
              <a:buSzTx/>
              <a:buFontTx/>
              <a:buNone/>
              <a:tabLst>
                <a:tab pos="5754688" algn="r"/>
              </a:tabLst>
            </a:pPr>
            <a:r>
              <a:rPr lang="ar-SA" altLang="de-DE" sz="2400" b="1" dirty="0">
                <a:solidFill>
                  <a:srgbClr val="000000"/>
                </a:solidFill>
                <a:latin typeface="Simplified Arabic" panose="02020603050405020304" pitchFamily="18" charset="-78"/>
                <a:cs typeface="Simplified Arabic" panose="02020603050405020304" pitchFamily="18" charset="-78"/>
              </a:rPr>
              <a:t>** البعد العرقي، ** البعد القومي ** والبعد الديني </a:t>
            </a:r>
            <a:endParaRPr kumimoji="0" lang="de-DE" altLang="de-DE" sz="2400" b="1" i="0" u="none" strike="noStrike" cap="none" normalizeH="0" baseline="0" dirty="0">
              <a:ln>
                <a:noFill/>
              </a:ln>
              <a:solidFill>
                <a:schemeClr val="tx1"/>
              </a:solidFill>
              <a:effectLst/>
            </a:endParaRPr>
          </a:p>
          <a:p>
            <a:pPr marL="0" marR="0" lvl="0" indent="0" algn="r" defTabSz="914400" rtl="1" eaLnBrk="0" fontAlgn="base" latinLnBrk="0" hangingPunct="0">
              <a:lnSpc>
                <a:spcPct val="100000"/>
              </a:lnSpc>
              <a:spcBef>
                <a:spcPct val="0"/>
              </a:spcBef>
              <a:spcAft>
                <a:spcPct val="0"/>
              </a:spcAft>
              <a:buClrTx/>
              <a:buSzTx/>
              <a:buFontTx/>
              <a:buNone/>
              <a:tabLst>
                <a:tab pos="5754688" algn="r"/>
              </a:tabLst>
            </a:pPr>
            <a:r>
              <a:rPr kumimoji="0" lang="de-DE" altLang="de-DE" sz="2400" b="1" i="0" u="none" strike="noStrike" cap="none" normalizeH="0" baseline="0" dirty="0">
                <a:ln>
                  <a:noFill/>
                </a:ln>
                <a:solidFill>
                  <a:srgbClr val="000000"/>
                </a:solidFill>
                <a:effectLst/>
                <a:latin typeface="Simplified Arabic" panose="02020603050405020304" pitchFamily="18" charset="-78"/>
                <a:ea typeface="Calibri" panose="020F0502020204030204" pitchFamily="34" charset="0"/>
                <a:cs typeface="Simplified Arabic" panose="02020603050405020304" pitchFamily="18" charset="-78"/>
                <a:hlinkClick r:id="rId7"/>
              </a:rPr>
              <a:t>2</a:t>
            </a:r>
            <a:r>
              <a:rPr kumimoji="0" lang="ar-IQ" altLang="de-DE" sz="2400" b="1" i="0" u="none" strike="noStrike" cap="none" normalizeH="0" baseline="0" dirty="0">
                <a:ln>
                  <a:noFill/>
                </a:ln>
                <a:solidFill>
                  <a:srgbClr val="000000"/>
                </a:solidFill>
                <a:effectLst/>
                <a:latin typeface="Simplified Arabic" panose="02020603050405020304" pitchFamily="18" charset="-78"/>
                <a:ea typeface="Calibri" panose="020F0502020204030204" pitchFamily="34" charset="0"/>
                <a:cs typeface="Simplified Arabic" panose="02020603050405020304" pitchFamily="18" charset="-78"/>
                <a:hlinkClick r:id="rId7"/>
              </a:rPr>
              <a:t>)</a:t>
            </a:r>
            <a:r>
              <a:rPr kumimoji="0" lang="ar-SA" altLang="de-DE" sz="2400" b="1" i="0" u="none" strike="noStrike" cap="none" normalizeH="0" baseline="0" dirty="0">
                <a:ln>
                  <a:noFill/>
                </a:ln>
                <a:solidFill>
                  <a:srgbClr val="000000"/>
                </a:solidFill>
                <a:effectLst/>
                <a:latin typeface="Simplified Arabic" panose="02020603050405020304" pitchFamily="18" charset="-78"/>
                <a:ea typeface="Calibri" panose="020F0502020204030204" pitchFamily="34" charset="0"/>
                <a:cs typeface="Simplified Arabic" panose="02020603050405020304" pitchFamily="18" charset="-78"/>
                <a:hlinkClick r:id="rId7"/>
              </a:rPr>
              <a:t> </a:t>
            </a:r>
            <a:r>
              <a:rPr kumimoji="0" lang="ar-IQ" altLang="de-DE" sz="2400" b="1" i="0" u="none" strike="noStrike" cap="none" normalizeH="0" baseline="0" dirty="0">
                <a:ln>
                  <a:noFill/>
                </a:ln>
                <a:solidFill>
                  <a:srgbClr val="000000"/>
                </a:solidFill>
                <a:effectLst/>
                <a:latin typeface="Simplified Arabic" panose="02020603050405020304" pitchFamily="18" charset="-78"/>
                <a:ea typeface="Calibri" panose="020F0502020204030204" pitchFamily="34" charset="0"/>
                <a:cs typeface="Simplified Arabic" panose="02020603050405020304" pitchFamily="18" charset="-78"/>
                <a:hlinkClick r:id="rId7"/>
              </a:rPr>
              <a:t>الروح المحافِظة </a:t>
            </a:r>
            <a:r>
              <a:rPr kumimoji="0" lang="de-DE" altLang="de-DE" sz="2400" b="1" i="0" u="none" strike="noStrike" cap="none" normalizeH="0" baseline="0" dirty="0" err="1">
                <a:ln>
                  <a:noFill/>
                </a:ln>
                <a:solidFill>
                  <a:srgbClr val="000000"/>
                </a:solidFill>
                <a:effectLst/>
                <a:latin typeface="Simplified Arabic" panose="02020603050405020304" pitchFamily="18" charset="-78"/>
                <a:ea typeface="Calibri" panose="020F0502020204030204" pitchFamily="34" charset="0"/>
                <a:cs typeface="Simplified Arabic" panose="02020603050405020304" pitchFamily="18" charset="-78"/>
                <a:hlinkClick r:id="rId7"/>
              </a:rPr>
              <a:t>Conservative</a:t>
            </a:r>
            <a:r>
              <a:rPr kumimoji="0" lang="de-DE" altLang="de-DE" sz="2400" b="1" i="0" u="none" strike="noStrike" cap="none" normalizeH="0" baseline="0" dirty="0">
                <a:ln>
                  <a:noFill/>
                </a:ln>
                <a:solidFill>
                  <a:srgbClr val="000000"/>
                </a:solidFill>
                <a:effectLst/>
                <a:latin typeface="Simplified Arabic" panose="02020603050405020304" pitchFamily="18" charset="-78"/>
                <a:ea typeface="Calibri" panose="020F0502020204030204" pitchFamily="34" charset="0"/>
                <a:cs typeface="Simplified Arabic" panose="02020603050405020304" pitchFamily="18" charset="-78"/>
                <a:hlinkClick r:id="rId7"/>
              </a:rPr>
              <a:t> </a:t>
            </a:r>
            <a:r>
              <a:rPr kumimoji="0" lang="de-DE" altLang="de-DE" sz="2400" b="1" i="0" u="none" strike="noStrike" cap="none" normalizeH="0" baseline="0" dirty="0" err="1">
                <a:ln>
                  <a:noFill/>
                </a:ln>
                <a:solidFill>
                  <a:srgbClr val="000000"/>
                </a:solidFill>
                <a:effectLst/>
                <a:latin typeface="Simplified Arabic" panose="02020603050405020304" pitchFamily="18" charset="-78"/>
                <a:ea typeface="Calibri" panose="020F0502020204030204" pitchFamily="34" charset="0"/>
                <a:cs typeface="Simplified Arabic" panose="02020603050405020304" pitchFamily="18" charset="-78"/>
                <a:hlinkClick r:id="rId7"/>
              </a:rPr>
              <a:t>spirit</a:t>
            </a:r>
            <a:endParaRPr kumimoji="0" lang="ar-SA" altLang="de-DE" sz="2400" b="1" i="0" u="none" strike="noStrike" cap="none" normalizeH="0" baseline="0" dirty="0">
              <a:ln>
                <a:noFill/>
              </a:ln>
              <a:solidFill>
                <a:srgbClr val="000000"/>
              </a:solidFill>
              <a:effectLst/>
              <a:latin typeface="Simplified Arabic" panose="02020603050405020304" pitchFamily="18" charset="-78"/>
              <a:ea typeface="Calibri" panose="020F0502020204030204" pitchFamily="34" charset="0"/>
              <a:cs typeface="Simplified Arabic" panose="02020603050405020304" pitchFamily="18" charset="-78"/>
            </a:endParaRPr>
          </a:p>
          <a:p>
            <a:pPr marL="0" marR="0" lvl="0" indent="0" algn="r" defTabSz="914400" rtl="1" eaLnBrk="0" fontAlgn="base" latinLnBrk="0" hangingPunct="0">
              <a:lnSpc>
                <a:spcPct val="100000"/>
              </a:lnSpc>
              <a:spcBef>
                <a:spcPct val="0"/>
              </a:spcBef>
              <a:spcAft>
                <a:spcPct val="0"/>
              </a:spcAft>
              <a:buClrTx/>
              <a:buSzTx/>
              <a:buFontTx/>
              <a:buNone/>
              <a:tabLst>
                <a:tab pos="5754688" algn="r"/>
              </a:tabLst>
            </a:pPr>
            <a:r>
              <a:rPr lang="ar-IQ" sz="2400" b="1" dirty="0">
                <a:solidFill>
                  <a:srgbClr val="000000"/>
                </a:solidFill>
                <a:effectLst/>
                <a:ea typeface="Calibri" panose="020F0502020204030204" pitchFamily="34" charset="0"/>
                <a:cs typeface="Simplified Arabic" panose="02020603050405020304" pitchFamily="18" charset="-78"/>
              </a:rPr>
              <a:t>إن التفاعل بين الرؤية الذاتية </a:t>
            </a:r>
            <a:r>
              <a:rPr lang="ar-SA" sz="2400" b="1" dirty="0">
                <a:solidFill>
                  <a:srgbClr val="000000"/>
                </a:solidFill>
                <a:effectLst/>
                <a:ea typeface="Calibri" panose="020F0502020204030204" pitchFamily="34" charset="0"/>
                <a:cs typeface="Simplified Arabic" panose="02020603050405020304" pitchFamily="18" charset="-78"/>
              </a:rPr>
              <a:t>للفرد والمجتمع الأمريكي </a:t>
            </a:r>
            <a:r>
              <a:rPr lang="ar-IQ" sz="2400" b="1" dirty="0">
                <a:solidFill>
                  <a:srgbClr val="000000"/>
                </a:solidFill>
                <a:effectLst/>
                <a:ea typeface="Calibri" panose="020F0502020204030204" pitchFamily="34" charset="0"/>
                <a:cs typeface="Simplified Arabic" panose="02020603050405020304" pitchFamily="18" charset="-78"/>
              </a:rPr>
              <a:t>والتصرف العام أوجد لدى جمهرة من المفكرين اليمينيين المتطرفين والقادة السياسيين رؤية مريضة متداخلة بين الواقع المحافظ والمتطرف في رؤية الذات ودورها في العالم من جهة، </a:t>
            </a:r>
            <a:r>
              <a:rPr lang="ar-IQ" sz="2400" b="1" dirty="0" err="1">
                <a:solidFill>
                  <a:srgbClr val="000000"/>
                </a:solidFill>
                <a:effectLst/>
                <a:ea typeface="Calibri" panose="020F0502020204030204" pitchFamily="34" charset="0"/>
                <a:cs typeface="Simplified Arabic" panose="02020603050405020304" pitchFamily="18" charset="-78"/>
              </a:rPr>
              <a:t>والمخيال</a:t>
            </a:r>
            <a:r>
              <a:rPr lang="ar-IQ" sz="2400" b="1" dirty="0">
                <a:solidFill>
                  <a:srgbClr val="000000"/>
                </a:solidFill>
                <a:effectLst/>
                <a:ea typeface="Calibri" panose="020F0502020204030204" pitchFamily="34" charset="0"/>
                <a:cs typeface="Simplified Arabic" panose="02020603050405020304" pitchFamily="18" charset="-78"/>
              </a:rPr>
              <a:t> الخرافي والأسطوري المستند إلى الإنجيل وما فيه من حديث عن يأجوج ومأجوج وارد في "سفر </a:t>
            </a:r>
            <a:r>
              <a:rPr lang="ar-IQ" sz="2400" b="1" dirty="0" err="1">
                <a:solidFill>
                  <a:srgbClr val="000000"/>
                </a:solidFill>
                <a:effectLst/>
                <a:ea typeface="Calibri" panose="020F0502020204030204" pitchFamily="34" charset="0"/>
                <a:cs typeface="Simplified Arabic" panose="02020603050405020304" pitchFamily="18" charset="-78"/>
              </a:rPr>
              <a:t>حسقيال</a:t>
            </a:r>
            <a:r>
              <a:rPr lang="ar-IQ" sz="2400" b="1" dirty="0">
                <a:solidFill>
                  <a:srgbClr val="000000"/>
                </a:solidFill>
                <a:effectLst/>
                <a:ea typeface="Calibri" panose="020F0502020204030204" pitchFamily="34" charset="0"/>
                <a:cs typeface="Simplified Arabic" panose="02020603050405020304" pitchFamily="18" charset="-78"/>
              </a:rPr>
              <a:t> 38" الإنجيل من جهة ثانية. </a:t>
            </a:r>
            <a:endParaRPr kumimoji="0" lang="de-DE" altLang="de-DE" sz="2400" b="1" i="0" u="none" strike="noStrike" cap="none" normalizeH="0" baseline="0" dirty="0">
              <a:ln>
                <a:noFill/>
              </a:ln>
              <a:solidFill>
                <a:schemeClr val="tx1"/>
              </a:solidFill>
              <a:effectLst/>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74597857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D2B71045-343E-4A71-AA0B-D37A1D9B6163}"/>
              </a:ext>
            </a:extLst>
          </p:cNvPr>
          <p:cNvSpPr>
            <a:spLocks noChangeArrowheads="1"/>
          </p:cNvSpPr>
          <p:nvPr/>
        </p:nvSpPr>
        <p:spPr bwMode="auto">
          <a:xfrm>
            <a:off x="2592198" y="-3065942"/>
            <a:ext cx="5141430" cy="6370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tabLst>
                <a:tab pos="5754688" algn="r"/>
              </a:tabLst>
              <a:defRPr>
                <a:solidFill>
                  <a:schemeClr val="tx1"/>
                </a:solidFill>
                <a:latin typeface="Arial" panose="020B0604020202020204" pitchFamily="34" charset="0"/>
              </a:defRPr>
            </a:lvl1pPr>
            <a:lvl2pPr eaLnBrk="0" fontAlgn="base" hangingPunct="0">
              <a:spcBef>
                <a:spcPct val="0"/>
              </a:spcBef>
              <a:spcAft>
                <a:spcPct val="0"/>
              </a:spcAft>
              <a:tabLst>
                <a:tab pos="5754688" algn="r"/>
              </a:tabLst>
              <a:defRPr>
                <a:solidFill>
                  <a:schemeClr val="tx1"/>
                </a:solidFill>
                <a:latin typeface="Arial" panose="020B0604020202020204" pitchFamily="34" charset="0"/>
              </a:defRPr>
            </a:lvl2pPr>
            <a:lvl3pPr eaLnBrk="0" fontAlgn="base" hangingPunct="0">
              <a:spcBef>
                <a:spcPct val="0"/>
              </a:spcBef>
              <a:spcAft>
                <a:spcPct val="0"/>
              </a:spcAft>
              <a:tabLst>
                <a:tab pos="5754688" algn="r"/>
              </a:tabLst>
              <a:defRPr>
                <a:solidFill>
                  <a:schemeClr val="tx1"/>
                </a:solidFill>
                <a:latin typeface="Arial" panose="020B0604020202020204" pitchFamily="34" charset="0"/>
              </a:defRPr>
            </a:lvl3pPr>
            <a:lvl4pPr eaLnBrk="0" fontAlgn="base" hangingPunct="0">
              <a:spcBef>
                <a:spcPct val="0"/>
              </a:spcBef>
              <a:spcAft>
                <a:spcPct val="0"/>
              </a:spcAft>
              <a:tabLst>
                <a:tab pos="5754688" algn="r"/>
              </a:tabLst>
              <a:defRPr>
                <a:solidFill>
                  <a:schemeClr val="tx1"/>
                </a:solidFill>
                <a:latin typeface="Arial" panose="020B0604020202020204" pitchFamily="34" charset="0"/>
              </a:defRPr>
            </a:lvl4pPr>
            <a:lvl5pPr eaLnBrk="0" fontAlgn="base" hangingPunct="0">
              <a:spcBef>
                <a:spcPct val="0"/>
              </a:spcBef>
              <a:spcAft>
                <a:spcPct val="0"/>
              </a:spcAft>
              <a:tabLst>
                <a:tab pos="5754688" algn="r"/>
              </a:tabLst>
              <a:defRPr>
                <a:solidFill>
                  <a:schemeClr val="tx1"/>
                </a:solidFill>
                <a:latin typeface="Arial" panose="020B0604020202020204" pitchFamily="34" charset="0"/>
              </a:defRPr>
            </a:lvl5pPr>
            <a:lvl6pPr eaLnBrk="0" fontAlgn="base" hangingPunct="0">
              <a:spcBef>
                <a:spcPct val="0"/>
              </a:spcBef>
              <a:spcAft>
                <a:spcPct val="0"/>
              </a:spcAft>
              <a:tabLst>
                <a:tab pos="5754688" algn="r"/>
              </a:tabLst>
              <a:defRPr>
                <a:solidFill>
                  <a:schemeClr val="tx1"/>
                </a:solidFill>
                <a:latin typeface="Arial" panose="020B0604020202020204" pitchFamily="34" charset="0"/>
              </a:defRPr>
            </a:lvl6pPr>
            <a:lvl7pPr eaLnBrk="0" fontAlgn="base" hangingPunct="0">
              <a:spcBef>
                <a:spcPct val="0"/>
              </a:spcBef>
              <a:spcAft>
                <a:spcPct val="0"/>
              </a:spcAft>
              <a:tabLst>
                <a:tab pos="5754688" algn="r"/>
              </a:tabLst>
              <a:defRPr>
                <a:solidFill>
                  <a:schemeClr val="tx1"/>
                </a:solidFill>
                <a:latin typeface="Arial" panose="020B0604020202020204" pitchFamily="34" charset="0"/>
              </a:defRPr>
            </a:lvl7pPr>
            <a:lvl8pPr eaLnBrk="0" fontAlgn="base" hangingPunct="0">
              <a:spcBef>
                <a:spcPct val="0"/>
              </a:spcBef>
              <a:spcAft>
                <a:spcPct val="0"/>
              </a:spcAft>
              <a:tabLst>
                <a:tab pos="5754688" algn="r"/>
              </a:tabLst>
              <a:defRPr>
                <a:solidFill>
                  <a:schemeClr val="tx1"/>
                </a:solidFill>
                <a:latin typeface="Arial" panose="020B0604020202020204" pitchFamily="34" charset="0"/>
              </a:defRPr>
            </a:lvl8pPr>
            <a:lvl9pPr eaLnBrk="0" fontAlgn="base" hangingPunct="0">
              <a:spcBef>
                <a:spcPct val="0"/>
              </a:spcBef>
              <a:spcAft>
                <a:spcPct val="0"/>
              </a:spcAft>
              <a:tabLst>
                <a:tab pos="5754688" algn="r"/>
              </a:tabLst>
              <a:defRPr>
                <a:solidFill>
                  <a:schemeClr val="tx1"/>
                </a:solidFill>
                <a:latin typeface="Arial" panose="020B0604020202020204" pitchFamily="34" charset="0"/>
              </a:defRPr>
            </a:lvl9pPr>
          </a:lstStyle>
          <a:p>
            <a:pPr marL="0" marR="0" lvl="0" indent="0" algn="justLow" defTabSz="914400" rtl="1" eaLnBrk="0" fontAlgn="base" latinLnBrk="0" hangingPunct="0">
              <a:lnSpc>
                <a:spcPct val="100000"/>
              </a:lnSpc>
              <a:spcBef>
                <a:spcPct val="0"/>
              </a:spcBef>
              <a:spcAft>
                <a:spcPct val="0"/>
              </a:spcAft>
              <a:buClrTx/>
              <a:buSzTx/>
              <a:buFontTx/>
              <a:buNone/>
              <a:tabLst>
                <a:tab pos="5754688" algn="r"/>
              </a:tabLst>
            </a:pPr>
            <a:r>
              <a:rPr kumimoji="0" lang="ar-IQ" altLang="de-DE" sz="2400" b="1" i="0" u="none" strike="noStrike" cap="none" normalizeH="0" baseline="0" dirty="0">
                <a:ln>
                  <a:noFill/>
                </a:ln>
                <a:solidFill>
                  <a:srgbClr val="000000"/>
                </a:solidFill>
                <a:effectLst/>
                <a:latin typeface="Simplified Arabic" panose="02020603050405020304" pitchFamily="18" charset="-78"/>
                <a:ea typeface="Calibri" panose="020F0502020204030204" pitchFamily="34" charset="0"/>
                <a:cs typeface="Simplified Arabic" panose="02020603050405020304" pitchFamily="18" charset="-78"/>
                <a:hlinkClick r:id="rId2"/>
              </a:rPr>
              <a:t>رابعاً: حاجة المانيا للأيدي العاملة الأجنبية</a:t>
            </a:r>
            <a:endParaRPr kumimoji="0" lang="ar-SA" altLang="de-DE" sz="2400" b="1" i="0" u="none" strike="noStrike" cap="none" normalizeH="0" baseline="0" dirty="0">
              <a:ln>
                <a:noFill/>
              </a:ln>
              <a:solidFill>
                <a:srgbClr val="000000"/>
              </a:solidFill>
              <a:effectLst/>
              <a:latin typeface="Simplified Arabic" panose="02020603050405020304" pitchFamily="18" charset="-78"/>
              <a:ea typeface="Calibri" panose="020F0502020204030204" pitchFamily="34" charset="0"/>
              <a:cs typeface="Simplified Arabic" panose="02020603050405020304" pitchFamily="18" charset="-78"/>
            </a:endParaRPr>
          </a:p>
          <a:p>
            <a:pPr marL="0" marR="0" lvl="0" indent="0" algn="justLow" defTabSz="914400" rtl="1" eaLnBrk="0" fontAlgn="base" latinLnBrk="0" hangingPunct="0">
              <a:lnSpc>
                <a:spcPct val="100000"/>
              </a:lnSpc>
              <a:spcBef>
                <a:spcPct val="0"/>
              </a:spcBef>
              <a:spcAft>
                <a:spcPct val="0"/>
              </a:spcAft>
              <a:buClrTx/>
              <a:buSzTx/>
              <a:buFontTx/>
              <a:buNone/>
              <a:tabLst>
                <a:tab pos="5754688" algn="r"/>
              </a:tabLst>
            </a:pPr>
            <a:endParaRPr kumimoji="0" lang="ar-SA" altLang="de-DE" sz="2400" b="1" i="0" u="none" strike="noStrike" cap="none" normalizeH="0" baseline="0" dirty="0">
              <a:ln>
                <a:noFill/>
              </a:ln>
              <a:solidFill>
                <a:srgbClr val="000000"/>
              </a:solidFill>
              <a:effectLst/>
              <a:latin typeface="Simplified Arabic" panose="02020603050405020304" pitchFamily="18" charset="-78"/>
              <a:ea typeface="Calibri" panose="020F0502020204030204" pitchFamily="34" charset="0"/>
              <a:cs typeface="Simplified Arabic" panose="02020603050405020304" pitchFamily="18" charset="-78"/>
            </a:endParaRPr>
          </a:p>
          <a:p>
            <a:pPr algn="justLow" rtl="1"/>
            <a:r>
              <a:rPr lang="ar-IQ" sz="2400" b="1" dirty="0">
                <a:effectLst/>
                <a:latin typeface="Calibri" panose="020F0502020204030204" pitchFamily="34" charset="0"/>
                <a:ea typeface="Calibri" panose="020F0502020204030204" pitchFamily="34" charset="0"/>
                <a:cs typeface="Simplified Arabic" panose="02020603050405020304" pitchFamily="18" charset="-78"/>
              </a:rPr>
              <a:t>إن المتتبع لسياسات ومواقف جميع القوى والأحزاب السياسية في المانيا يدرك، بما لا يقبل الشك، بأنه تعلم علم يقين حاجة الاقتصاد والمجتمع الماسة في ألمانيا للمزيد من القوى العاملة الشابة الأجنبية سنويا التي في مقدورها المساهمة في تطوير وتنمية الاقتصاد الألماني وفي استمرار ازدهاره أولاً، وفي إنعاش وتجديد شبابية الهرم السكاني ثانياً. أي إن هناك حاجةً كبيرة إلى الأيدي العاملة الأجنبية تنشأ من عدة جوانب، منها على سبيل المثال لا الحصر: </a:t>
            </a:r>
            <a:endParaRPr lang="de-DE" sz="2400" dirty="0">
              <a:effectLst/>
              <a:latin typeface="Calibri" panose="020F0502020204030204" pitchFamily="34" charset="0"/>
              <a:ea typeface="Calibri" panose="020F0502020204030204" pitchFamily="34" charset="0"/>
              <a:cs typeface="Arial" panose="020B0604020202020204" pitchFamily="34" charset="0"/>
            </a:endParaRPr>
          </a:p>
          <a:p>
            <a:pPr marL="0" marR="0" lvl="0" indent="0" algn="justLow" defTabSz="914400" rtl="1" eaLnBrk="0" fontAlgn="base" latinLnBrk="0" hangingPunct="0">
              <a:lnSpc>
                <a:spcPct val="100000"/>
              </a:lnSpc>
              <a:spcBef>
                <a:spcPct val="0"/>
              </a:spcBef>
              <a:spcAft>
                <a:spcPct val="0"/>
              </a:spcAft>
              <a:buClrTx/>
              <a:buSzTx/>
              <a:buFontTx/>
              <a:buNone/>
              <a:tabLst>
                <a:tab pos="5754688" algn="r"/>
              </a:tabLst>
            </a:pPr>
            <a:r>
              <a:rPr lang="ar-SA" altLang="de-DE" sz="2400" b="1" dirty="0">
                <a:solidFill>
                  <a:srgbClr val="000000"/>
                </a:solidFill>
                <a:latin typeface="Simplified Arabic" panose="02020603050405020304" pitchFamily="18" charset="-78"/>
                <a:cs typeface="Simplified Arabic" panose="02020603050405020304" pitchFamily="18" charset="-78"/>
              </a:rPr>
              <a:t>*الهرم السكاني: يتجلى في قلة الولادات السنوية، * وكثرة السكان من كبار السن، وقلة النسبة التي تدخل ضمن القوى العاملة سنوياً.</a:t>
            </a:r>
          </a:p>
          <a:p>
            <a:pPr marL="0" marR="0" lvl="0" indent="0" algn="justLow" defTabSz="914400" rtl="1" eaLnBrk="0" fontAlgn="base" latinLnBrk="0" hangingPunct="0">
              <a:lnSpc>
                <a:spcPct val="100000"/>
              </a:lnSpc>
              <a:spcBef>
                <a:spcPct val="0"/>
              </a:spcBef>
              <a:spcAft>
                <a:spcPct val="0"/>
              </a:spcAft>
              <a:buClrTx/>
              <a:buSzTx/>
              <a:buFontTx/>
              <a:buNone/>
              <a:tabLst>
                <a:tab pos="5754688" algn="r"/>
              </a:tabLst>
            </a:pPr>
            <a:r>
              <a:rPr lang="ar-SA" altLang="de-DE" sz="2400" b="1" dirty="0">
                <a:solidFill>
                  <a:srgbClr val="000000"/>
                </a:solidFill>
                <a:latin typeface="Simplified Arabic" panose="02020603050405020304" pitchFamily="18" charset="-78"/>
                <a:cs typeface="Simplified Arabic" panose="02020603050405020304" pitchFamily="18" charset="-78"/>
              </a:rPr>
              <a:t>تقدر الحاجة السنوية للأجانب بحدود 400 ألف شخص. </a:t>
            </a:r>
            <a:endParaRPr kumimoji="0" lang="ar-IQ" altLang="de-DE" sz="2400" b="0" i="0" u="none" strike="noStrike" cap="none" normalizeH="0" baseline="0" dirty="0">
              <a:ln>
                <a:noFill/>
              </a:ln>
              <a:solidFill>
                <a:schemeClr val="tx1"/>
              </a:solidFill>
              <a:effectLst/>
              <a:cs typeface="Arial" panose="020B0604020202020204" pitchFamily="34" charset="0"/>
            </a:endParaRPr>
          </a:p>
        </p:txBody>
      </p:sp>
    </p:spTree>
    <p:extLst>
      <p:ext uri="{BB962C8B-B14F-4D97-AF65-F5344CB8AC3E}">
        <p14:creationId xmlns:p14="http://schemas.microsoft.com/office/powerpoint/2010/main" val="88029808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90EE5B08-E2C2-4916-AACB-A4B05295759D}"/>
              </a:ext>
            </a:extLst>
          </p:cNvPr>
          <p:cNvSpPr>
            <a:spLocks noChangeArrowheads="1"/>
          </p:cNvSpPr>
          <p:nvPr/>
        </p:nvSpPr>
        <p:spPr bwMode="auto">
          <a:xfrm>
            <a:off x="213357" y="-7187416"/>
            <a:ext cx="10926388" cy="1486560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lvl1pPr eaLnBrk="0" fontAlgn="base" hangingPunct="0">
              <a:spcBef>
                <a:spcPct val="0"/>
              </a:spcBef>
              <a:spcAft>
                <a:spcPct val="0"/>
              </a:spcAft>
              <a:tabLst>
                <a:tab pos="5754688" algn="r"/>
              </a:tabLst>
              <a:defRPr>
                <a:solidFill>
                  <a:schemeClr val="tx1"/>
                </a:solidFill>
                <a:latin typeface="Arial" panose="020B0604020202020204" pitchFamily="34" charset="0"/>
              </a:defRPr>
            </a:lvl1pPr>
            <a:lvl2pPr eaLnBrk="0" fontAlgn="base" hangingPunct="0">
              <a:spcBef>
                <a:spcPct val="0"/>
              </a:spcBef>
              <a:spcAft>
                <a:spcPct val="0"/>
              </a:spcAft>
              <a:tabLst>
                <a:tab pos="5754688" algn="r"/>
              </a:tabLst>
              <a:defRPr>
                <a:solidFill>
                  <a:schemeClr val="tx1"/>
                </a:solidFill>
                <a:latin typeface="Arial" panose="020B0604020202020204" pitchFamily="34" charset="0"/>
              </a:defRPr>
            </a:lvl2pPr>
            <a:lvl3pPr eaLnBrk="0" fontAlgn="base" hangingPunct="0">
              <a:spcBef>
                <a:spcPct val="0"/>
              </a:spcBef>
              <a:spcAft>
                <a:spcPct val="0"/>
              </a:spcAft>
              <a:tabLst>
                <a:tab pos="5754688" algn="r"/>
              </a:tabLst>
              <a:defRPr>
                <a:solidFill>
                  <a:schemeClr val="tx1"/>
                </a:solidFill>
                <a:latin typeface="Arial" panose="020B0604020202020204" pitchFamily="34" charset="0"/>
              </a:defRPr>
            </a:lvl3pPr>
            <a:lvl4pPr eaLnBrk="0" fontAlgn="base" hangingPunct="0">
              <a:spcBef>
                <a:spcPct val="0"/>
              </a:spcBef>
              <a:spcAft>
                <a:spcPct val="0"/>
              </a:spcAft>
              <a:tabLst>
                <a:tab pos="5754688" algn="r"/>
              </a:tabLst>
              <a:defRPr>
                <a:solidFill>
                  <a:schemeClr val="tx1"/>
                </a:solidFill>
                <a:latin typeface="Arial" panose="020B0604020202020204" pitchFamily="34" charset="0"/>
              </a:defRPr>
            </a:lvl4pPr>
            <a:lvl5pPr eaLnBrk="0" fontAlgn="base" hangingPunct="0">
              <a:spcBef>
                <a:spcPct val="0"/>
              </a:spcBef>
              <a:spcAft>
                <a:spcPct val="0"/>
              </a:spcAft>
              <a:tabLst>
                <a:tab pos="5754688" algn="r"/>
              </a:tabLst>
              <a:defRPr>
                <a:solidFill>
                  <a:schemeClr val="tx1"/>
                </a:solidFill>
                <a:latin typeface="Arial" panose="020B0604020202020204" pitchFamily="34" charset="0"/>
              </a:defRPr>
            </a:lvl5pPr>
            <a:lvl6pPr eaLnBrk="0" fontAlgn="base" hangingPunct="0">
              <a:spcBef>
                <a:spcPct val="0"/>
              </a:spcBef>
              <a:spcAft>
                <a:spcPct val="0"/>
              </a:spcAft>
              <a:tabLst>
                <a:tab pos="5754688" algn="r"/>
              </a:tabLst>
              <a:defRPr>
                <a:solidFill>
                  <a:schemeClr val="tx1"/>
                </a:solidFill>
                <a:latin typeface="Arial" panose="020B0604020202020204" pitchFamily="34" charset="0"/>
              </a:defRPr>
            </a:lvl6pPr>
            <a:lvl7pPr eaLnBrk="0" fontAlgn="base" hangingPunct="0">
              <a:spcBef>
                <a:spcPct val="0"/>
              </a:spcBef>
              <a:spcAft>
                <a:spcPct val="0"/>
              </a:spcAft>
              <a:tabLst>
                <a:tab pos="5754688" algn="r"/>
              </a:tabLst>
              <a:defRPr>
                <a:solidFill>
                  <a:schemeClr val="tx1"/>
                </a:solidFill>
                <a:latin typeface="Arial" panose="020B0604020202020204" pitchFamily="34" charset="0"/>
              </a:defRPr>
            </a:lvl7pPr>
            <a:lvl8pPr eaLnBrk="0" fontAlgn="base" hangingPunct="0">
              <a:spcBef>
                <a:spcPct val="0"/>
              </a:spcBef>
              <a:spcAft>
                <a:spcPct val="0"/>
              </a:spcAft>
              <a:tabLst>
                <a:tab pos="5754688" algn="r"/>
              </a:tabLst>
              <a:defRPr>
                <a:solidFill>
                  <a:schemeClr val="tx1"/>
                </a:solidFill>
                <a:latin typeface="Arial" panose="020B0604020202020204" pitchFamily="34" charset="0"/>
              </a:defRPr>
            </a:lvl8pPr>
            <a:lvl9pPr eaLnBrk="0" fontAlgn="base" hangingPunct="0">
              <a:spcBef>
                <a:spcPct val="0"/>
              </a:spcBef>
              <a:spcAft>
                <a:spcPct val="0"/>
              </a:spcAft>
              <a:tabLst>
                <a:tab pos="5754688" algn="r"/>
              </a:tabLst>
              <a:defRPr>
                <a:solidFill>
                  <a:schemeClr val="tx1"/>
                </a:solidFill>
                <a:latin typeface="Arial" panose="020B0604020202020204" pitchFamily="34" charset="0"/>
              </a:defRPr>
            </a:lvl9pPr>
          </a:lstStyle>
          <a:p>
            <a:pPr marL="0" marR="0" lvl="0" indent="0" algn="ctr" defTabSz="914400" rtl="1" eaLnBrk="0" fontAlgn="base" latinLnBrk="0" hangingPunct="0">
              <a:lnSpc>
                <a:spcPct val="100000"/>
              </a:lnSpc>
              <a:spcBef>
                <a:spcPct val="0"/>
              </a:spcBef>
              <a:spcAft>
                <a:spcPct val="0"/>
              </a:spcAft>
              <a:buClrTx/>
              <a:buSzTx/>
              <a:buFontTx/>
              <a:buNone/>
              <a:tabLst>
                <a:tab pos="5754688" algn="r"/>
              </a:tabLst>
            </a:pPr>
            <a:r>
              <a:rPr kumimoji="0" lang="ar-IQ" altLang="de-DE" sz="2400" b="1" i="0" u="none" strike="noStrike" cap="none" normalizeH="0" baseline="0" dirty="0">
                <a:ln>
                  <a:noFill/>
                </a:ln>
                <a:solidFill>
                  <a:srgbClr val="000000"/>
                </a:solidFill>
                <a:effectLst/>
                <a:latin typeface="Simplified Arabic" panose="02020603050405020304" pitchFamily="18" charset="-78"/>
                <a:ea typeface="Calibri" panose="020F0502020204030204" pitchFamily="34" charset="0"/>
                <a:cs typeface="Simplified Arabic" panose="02020603050405020304" pitchFamily="18" charset="-78"/>
                <a:hlinkClick r:id="rId2"/>
              </a:rPr>
              <a:t>خامساً: العوامل الملموسة وراء النهوض الجديد لليمين المتطرف والنازية الجديدة في أوروبا، ألمانيا نموذجاً</a:t>
            </a:r>
            <a:endParaRPr kumimoji="0" lang="ar-SA" altLang="de-DE" sz="2400" b="1" i="0" u="none" strike="noStrike" cap="none" normalizeH="0" baseline="0" dirty="0">
              <a:ln>
                <a:noFill/>
              </a:ln>
              <a:solidFill>
                <a:srgbClr val="000000"/>
              </a:solidFill>
              <a:effectLst/>
              <a:latin typeface="Simplified Arabic" panose="02020603050405020304" pitchFamily="18" charset="-78"/>
              <a:ea typeface="Calibri" panose="020F0502020204030204" pitchFamily="34" charset="0"/>
              <a:cs typeface="Simplified Arabic" panose="02020603050405020304" pitchFamily="18" charset="-78"/>
            </a:endParaRPr>
          </a:p>
          <a:p>
            <a:pPr marL="0" marR="0" lvl="0" indent="0" algn="ctr" defTabSz="914400" rtl="1" eaLnBrk="0" fontAlgn="base" latinLnBrk="0" hangingPunct="0">
              <a:lnSpc>
                <a:spcPct val="100000"/>
              </a:lnSpc>
              <a:spcBef>
                <a:spcPct val="0"/>
              </a:spcBef>
              <a:spcAft>
                <a:spcPct val="0"/>
              </a:spcAft>
              <a:buClrTx/>
              <a:buSzTx/>
              <a:buFontTx/>
              <a:buNone/>
              <a:tabLst>
                <a:tab pos="5754688" algn="r"/>
              </a:tabLst>
            </a:pPr>
            <a:endParaRPr lang="ar-SA" altLang="de-DE" sz="2400" b="1" dirty="0">
              <a:solidFill>
                <a:srgbClr val="000000"/>
              </a:solidFill>
              <a:latin typeface="Simplified Arabic" panose="02020603050405020304" pitchFamily="18" charset="-78"/>
              <a:cs typeface="Simplified Arabic" panose="02020603050405020304" pitchFamily="18" charset="-78"/>
            </a:endParaRPr>
          </a:p>
          <a:p>
            <a:pPr algn="ctr" rtl="1"/>
            <a:r>
              <a:rPr lang="ar-IQ" sz="2400" b="1" dirty="0">
                <a:effectLst/>
                <a:latin typeface="Calibri" panose="020F0502020204030204" pitchFamily="34" charset="0"/>
                <a:ea typeface="Calibri" panose="020F0502020204030204" pitchFamily="34" charset="0"/>
                <a:cs typeface="Simplified Arabic" panose="02020603050405020304" pitchFamily="18" charset="-78"/>
              </a:rPr>
              <a:t>أشارت الفقرة الأولى من هذه الدراسة إلى العوامل العامة التي ساهمت في الصعود </a:t>
            </a:r>
            <a:endParaRPr lang="ar-SA" sz="2400" b="1" dirty="0">
              <a:effectLst/>
              <a:latin typeface="Calibri" panose="020F0502020204030204" pitchFamily="34" charset="0"/>
              <a:ea typeface="Calibri" panose="020F0502020204030204" pitchFamily="34" charset="0"/>
              <a:cs typeface="Simplified Arabic" panose="02020603050405020304" pitchFamily="18" charset="-78"/>
            </a:endParaRPr>
          </a:p>
          <a:p>
            <a:pPr algn="ctr" rtl="1"/>
            <a:r>
              <a:rPr lang="ar-IQ" sz="2400" b="1" dirty="0">
                <a:effectLst/>
                <a:latin typeface="Calibri" panose="020F0502020204030204" pitchFamily="34" charset="0"/>
                <a:ea typeface="Calibri" panose="020F0502020204030204" pitchFamily="34" charset="0"/>
                <a:cs typeface="Simplified Arabic" panose="02020603050405020304" pitchFamily="18" charset="-78"/>
              </a:rPr>
              <a:t>الجديد لقوى اليمين المتطرف والجماعات النازية الجديدة، </a:t>
            </a:r>
            <a:endParaRPr lang="ar-SA" sz="2400" b="1" dirty="0">
              <a:effectLst/>
              <a:latin typeface="Calibri" panose="020F0502020204030204" pitchFamily="34" charset="0"/>
              <a:ea typeface="Calibri" panose="020F0502020204030204" pitchFamily="34" charset="0"/>
              <a:cs typeface="Simplified Arabic" panose="02020603050405020304" pitchFamily="18" charset="-78"/>
            </a:endParaRPr>
          </a:p>
          <a:p>
            <a:pPr algn="ctr" rtl="1"/>
            <a:r>
              <a:rPr lang="ar-IQ" sz="2400" b="1" dirty="0">
                <a:effectLst/>
                <a:latin typeface="Calibri" panose="020F0502020204030204" pitchFamily="34" charset="0"/>
                <a:ea typeface="Calibri" panose="020F0502020204030204" pitchFamily="34" charset="0"/>
                <a:cs typeface="Simplified Arabic" panose="02020603050405020304" pitchFamily="18" charset="-78"/>
              </a:rPr>
              <a:t>لذا ستركز هذه الفقرة على العوامل الملموسة التي أدت إلى هذا الصعود في ألمانيا، </a:t>
            </a:r>
            <a:endParaRPr lang="ar-SA" sz="2400" b="1" dirty="0">
              <a:effectLst/>
              <a:latin typeface="Calibri" panose="020F0502020204030204" pitchFamily="34" charset="0"/>
              <a:ea typeface="Calibri" panose="020F0502020204030204" pitchFamily="34" charset="0"/>
              <a:cs typeface="Simplified Arabic" panose="02020603050405020304" pitchFamily="18" charset="-78"/>
            </a:endParaRPr>
          </a:p>
          <a:p>
            <a:pPr algn="ctr" rtl="1"/>
            <a:r>
              <a:rPr lang="ar-IQ" sz="2400" b="1" dirty="0">
                <a:effectLst/>
                <a:latin typeface="Calibri" panose="020F0502020204030204" pitchFamily="34" charset="0"/>
                <a:ea typeface="Calibri" panose="020F0502020204030204" pitchFamily="34" charset="0"/>
                <a:cs typeface="Simplified Arabic" panose="02020603050405020304" pitchFamily="18" charset="-78"/>
              </a:rPr>
              <a:t>والتي تتماثل في أغلبها مع بقية دول الاتحاد الأوروبي. </a:t>
            </a:r>
            <a:endParaRPr lang="ar-SA" sz="2400" b="1" dirty="0">
              <a:effectLst/>
              <a:latin typeface="Calibri" panose="020F0502020204030204" pitchFamily="34" charset="0"/>
              <a:ea typeface="Calibri" panose="020F0502020204030204" pitchFamily="34" charset="0"/>
              <a:cs typeface="Simplified Arabic" panose="02020603050405020304" pitchFamily="18" charset="-78"/>
            </a:endParaRPr>
          </a:p>
          <a:p>
            <a:pPr algn="ctr" rtl="1"/>
            <a:r>
              <a:rPr lang="ar-IQ" sz="2400" b="1" dirty="0">
                <a:effectLst/>
                <a:latin typeface="Calibri" panose="020F0502020204030204" pitchFamily="34" charset="0"/>
                <a:ea typeface="Calibri" panose="020F0502020204030204" pitchFamily="34" charset="0"/>
                <a:cs typeface="Simplified Arabic" panose="02020603050405020304" pitchFamily="18" charset="-78"/>
              </a:rPr>
              <a:t>وإذ كانت الوجهة اليمينية العامة ونشاطات اليمين المتطرف قد برزت في ألمانيا الاتحادية </a:t>
            </a:r>
            <a:endParaRPr lang="ar-SA" sz="2400" b="1" dirty="0">
              <a:effectLst/>
              <a:latin typeface="Calibri" panose="020F0502020204030204" pitchFamily="34" charset="0"/>
              <a:ea typeface="Calibri" panose="020F0502020204030204" pitchFamily="34" charset="0"/>
              <a:cs typeface="Simplified Arabic" panose="02020603050405020304" pitchFamily="18" charset="-78"/>
            </a:endParaRPr>
          </a:p>
          <a:p>
            <a:pPr algn="ctr" rtl="1"/>
            <a:r>
              <a:rPr lang="ar-IQ" sz="2400" b="1" dirty="0">
                <a:effectLst/>
                <a:latin typeface="Calibri" panose="020F0502020204030204" pitchFamily="34" charset="0"/>
                <a:ea typeface="Calibri" panose="020F0502020204030204" pitchFamily="34" charset="0"/>
                <a:cs typeface="Simplified Arabic" panose="02020603050405020304" pitchFamily="18" charset="-78"/>
              </a:rPr>
              <a:t>منذ أوائل العقد التاسع من القرن العشرين بشكل ملموس، </a:t>
            </a:r>
            <a:endParaRPr lang="ar-SA" sz="2400" b="1" dirty="0">
              <a:effectLst/>
              <a:latin typeface="Calibri" panose="020F0502020204030204" pitchFamily="34" charset="0"/>
              <a:ea typeface="Calibri" panose="020F0502020204030204" pitchFamily="34" charset="0"/>
              <a:cs typeface="Simplified Arabic" panose="02020603050405020304" pitchFamily="18" charset="-78"/>
            </a:endParaRPr>
          </a:p>
          <a:p>
            <a:pPr algn="ctr" rtl="1"/>
            <a:r>
              <a:rPr lang="ar-IQ" sz="2400" b="1" dirty="0">
                <a:effectLst/>
                <a:latin typeface="Calibri" panose="020F0502020204030204" pitchFamily="34" charset="0"/>
                <a:ea typeface="Calibri" panose="020F0502020204030204" pitchFamily="34" charset="0"/>
                <a:cs typeface="Simplified Arabic" panose="02020603050405020304" pitchFamily="18" charset="-78"/>
              </a:rPr>
              <a:t>فأن هذه الوجهة قد تفاقمت في الفترة التي أعقبت انهيار جمهورية المانيا </a:t>
            </a:r>
            <a:endParaRPr lang="ar-SA" sz="2400" b="1" dirty="0">
              <a:effectLst/>
              <a:latin typeface="Calibri" panose="020F0502020204030204" pitchFamily="34" charset="0"/>
              <a:ea typeface="Calibri" panose="020F0502020204030204" pitchFamily="34" charset="0"/>
              <a:cs typeface="Simplified Arabic" panose="02020603050405020304" pitchFamily="18" charset="-78"/>
            </a:endParaRPr>
          </a:p>
          <a:p>
            <a:pPr algn="ctr" rtl="1"/>
            <a:r>
              <a:rPr lang="ar-IQ" sz="2400" b="1" dirty="0">
                <a:effectLst/>
                <a:latin typeface="Calibri" panose="020F0502020204030204" pitchFamily="34" charset="0"/>
                <a:ea typeface="Calibri" panose="020F0502020204030204" pitchFamily="34" charset="0"/>
                <a:cs typeface="Simplified Arabic" panose="02020603050405020304" pitchFamily="18" charset="-78"/>
              </a:rPr>
              <a:t>الديمقراطية وقيام الوحدة الألمانية، واقترنت بالعوامل المباشرة التالية:</a:t>
            </a:r>
            <a:endParaRPr lang="ar-SA" sz="2400" b="1" dirty="0">
              <a:effectLst/>
              <a:latin typeface="Calibri" panose="020F0502020204030204" pitchFamily="34" charset="0"/>
              <a:ea typeface="Calibri" panose="020F0502020204030204" pitchFamily="34" charset="0"/>
              <a:cs typeface="Simplified Arabic" panose="02020603050405020304" pitchFamily="18" charset="-78"/>
            </a:endParaRPr>
          </a:p>
          <a:p>
            <a:pPr algn="ctr" rtl="1"/>
            <a:r>
              <a:rPr lang="ar-IQ" sz="2400" b="1" dirty="0">
                <a:effectLst/>
                <a:ea typeface="Calibri" panose="020F0502020204030204" pitchFamily="34" charset="0"/>
                <a:cs typeface="Simplified Arabic" panose="02020603050405020304" pitchFamily="18" charset="-78"/>
              </a:rPr>
              <a:t>** انتهاج الدولة الألمانية الاتحادية سياسة اقتصادية نيولبرالية متشددة، </a:t>
            </a:r>
            <a:endParaRPr lang="ar-SA" sz="2400" b="1" dirty="0">
              <a:effectLst/>
              <a:ea typeface="Calibri" panose="020F0502020204030204" pitchFamily="34" charset="0"/>
              <a:cs typeface="Simplified Arabic" panose="02020603050405020304" pitchFamily="18" charset="-78"/>
            </a:endParaRPr>
          </a:p>
          <a:p>
            <a:pPr algn="ctr" rtl="1"/>
            <a:r>
              <a:rPr lang="ar-IQ" sz="2400" b="1" dirty="0">
                <a:effectLst/>
                <a:ea typeface="Calibri" panose="020F0502020204030204" pitchFamily="34" charset="0"/>
                <a:cs typeface="Simplified Arabic" panose="02020603050405020304" pitchFamily="18" charset="-78"/>
              </a:rPr>
              <a:t>رغم الحديث عن سياسة اقتصاد الدولة الاجتماعي،</a:t>
            </a:r>
            <a:endParaRPr lang="ar-SA" sz="2400" b="1" dirty="0">
              <a:effectLst/>
              <a:ea typeface="Calibri" panose="020F0502020204030204" pitchFamily="34" charset="0"/>
              <a:cs typeface="Simplified Arabic" panose="02020603050405020304" pitchFamily="18" charset="-78"/>
            </a:endParaRPr>
          </a:p>
          <a:p>
            <a:pPr algn="ctr" rtl="1"/>
            <a:r>
              <a:rPr lang="ar-IQ" sz="2400" b="1" dirty="0">
                <a:effectLst/>
                <a:ea typeface="Calibri" panose="020F0502020204030204" pitchFamily="34" charset="0"/>
                <a:cs typeface="Simplified Arabic" panose="02020603050405020304" pitchFamily="18" charset="-78"/>
              </a:rPr>
              <a:t>** تنامي البطالة، لاسيما في القسم الشرقي من المانيا، وارتفاع ملموس في عدد </a:t>
            </a:r>
            <a:endParaRPr lang="ar-SA" sz="2400" b="1" dirty="0">
              <a:effectLst/>
              <a:ea typeface="Calibri" panose="020F0502020204030204" pitchFamily="34" charset="0"/>
              <a:cs typeface="Simplified Arabic" panose="02020603050405020304" pitchFamily="18" charset="-78"/>
            </a:endParaRPr>
          </a:p>
          <a:p>
            <a:pPr algn="ctr" rtl="1"/>
            <a:r>
              <a:rPr lang="ar-IQ" sz="2400" b="1" dirty="0">
                <a:effectLst/>
                <a:ea typeface="Calibri" panose="020F0502020204030204" pitchFamily="34" charset="0"/>
                <a:cs typeface="Simplified Arabic" panose="02020603050405020304" pitchFamily="18" charset="-78"/>
              </a:rPr>
              <a:t>العاطلين عن العمل وإحالة كثيرين على التقاعد قبل بلوغ سن التقاعد بسنوات.</a:t>
            </a:r>
            <a:endParaRPr lang="ar-SA" sz="2400" b="1" dirty="0">
              <a:effectLst/>
              <a:ea typeface="Calibri" panose="020F0502020204030204" pitchFamily="34" charset="0"/>
              <a:cs typeface="Simplified Arabic" panose="02020603050405020304" pitchFamily="18" charset="-78"/>
            </a:endParaRPr>
          </a:p>
          <a:p>
            <a:pPr algn="ctr" rtl="1"/>
            <a:r>
              <a:rPr lang="ar-IQ" sz="2400" b="1" dirty="0">
                <a:effectLst/>
                <a:ea typeface="Calibri" panose="020F0502020204030204" pitchFamily="34" charset="0"/>
                <a:cs typeface="Simplified Arabic" panose="02020603050405020304" pitchFamily="18" charset="-78"/>
              </a:rPr>
              <a:t>اتساع فجوة الدخل السنوي بين الفئات الفقيرة والكادحة والتي تعتمد على المساعدة الاجتماعية </a:t>
            </a:r>
            <a:endParaRPr lang="ar-SA" sz="2400" b="1" dirty="0">
              <a:effectLst/>
              <a:ea typeface="Calibri" panose="020F0502020204030204" pitchFamily="34" charset="0"/>
              <a:cs typeface="Simplified Arabic" panose="02020603050405020304" pitchFamily="18" charset="-78"/>
            </a:endParaRPr>
          </a:p>
          <a:p>
            <a:pPr algn="ctr" rtl="1"/>
            <a:r>
              <a:rPr lang="ar-IQ" sz="2400" b="1" dirty="0">
                <a:effectLst/>
                <a:ea typeface="Calibri" panose="020F0502020204030204" pitchFamily="34" charset="0"/>
                <a:cs typeface="Simplified Arabic" panose="02020603050405020304" pitchFamily="18" charset="-78"/>
              </a:rPr>
              <a:t>وبين الفئات الغنية والأكثر غنى، وتزايد عدد أصحاب المليارات والملايين من </a:t>
            </a:r>
            <a:r>
              <a:rPr lang="ar-IQ" sz="2400" b="1" dirty="0" err="1">
                <a:effectLst/>
                <a:ea typeface="Calibri" panose="020F0502020204030204" pitchFamily="34" charset="0"/>
                <a:cs typeface="Simplified Arabic" panose="02020603050405020304" pitchFamily="18" charset="-78"/>
              </a:rPr>
              <a:t>اليوروات</a:t>
            </a:r>
            <a:r>
              <a:rPr lang="ar-IQ" sz="2400" b="1" dirty="0">
                <a:effectLst/>
                <a:ea typeface="Calibri" panose="020F0502020204030204" pitchFamily="34" charset="0"/>
                <a:cs typeface="Simplified Arabic" panose="02020603050405020304" pitchFamily="18" charset="-78"/>
              </a:rPr>
              <a:t>. </a:t>
            </a:r>
            <a:endParaRPr lang="ar-SA" sz="2400" b="1" dirty="0">
              <a:ea typeface="Calibri" panose="020F0502020204030204" pitchFamily="34" charset="0"/>
              <a:cs typeface="Simplified Arabic" panose="02020603050405020304" pitchFamily="18" charset="-78"/>
            </a:endParaRPr>
          </a:p>
          <a:p>
            <a:pPr algn="ctr" rtl="1"/>
            <a:r>
              <a:rPr lang="ar-SA" sz="2400" b="1" dirty="0">
                <a:effectLst/>
                <a:latin typeface="Calibri" panose="020F0502020204030204" pitchFamily="34" charset="0"/>
                <a:ea typeface="Calibri" panose="020F0502020204030204" pitchFamily="34" charset="0"/>
                <a:cs typeface="Simplified Arabic" panose="02020603050405020304" pitchFamily="18" charset="-78"/>
              </a:rPr>
              <a:t>** </a:t>
            </a:r>
            <a:r>
              <a:rPr lang="ar-IQ" sz="2400" b="1" dirty="0">
                <a:effectLst/>
                <a:latin typeface="Calibri" panose="020F0502020204030204" pitchFamily="34" charset="0"/>
                <a:ea typeface="Calibri" panose="020F0502020204030204" pitchFamily="34" charset="0"/>
                <a:cs typeface="Simplified Arabic" panose="02020603050405020304" pitchFamily="18" charset="-78"/>
              </a:rPr>
              <a:t>تراجع في مستوى الخدمات الاجتماعية وتقليص نوعية وحجم المكاسب </a:t>
            </a:r>
            <a:endParaRPr lang="ar-SA" sz="2400" b="1" dirty="0">
              <a:effectLst/>
              <a:latin typeface="Calibri" panose="020F0502020204030204" pitchFamily="34" charset="0"/>
              <a:ea typeface="Calibri" panose="020F0502020204030204" pitchFamily="34" charset="0"/>
              <a:cs typeface="Simplified Arabic" panose="02020603050405020304" pitchFamily="18" charset="-78"/>
            </a:endParaRPr>
          </a:p>
          <a:p>
            <a:pPr algn="ctr" rtl="1"/>
            <a:r>
              <a:rPr lang="ar-IQ" sz="2400" b="1" dirty="0">
                <a:effectLst/>
                <a:latin typeface="Calibri" panose="020F0502020204030204" pitchFamily="34" charset="0"/>
                <a:ea typeface="Calibri" panose="020F0502020204030204" pitchFamily="34" charset="0"/>
                <a:cs typeface="Simplified Arabic" panose="02020603050405020304" pitchFamily="18" charset="-78"/>
              </a:rPr>
              <a:t>التي تحققت للشغيلة في فترة الصراع بين الشرق والغرب، مما نشر البرودة </a:t>
            </a:r>
            <a:endParaRPr lang="ar-SA" sz="2400" b="1" dirty="0">
              <a:effectLst/>
              <a:latin typeface="Calibri" panose="020F0502020204030204" pitchFamily="34" charset="0"/>
              <a:ea typeface="Calibri" panose="020F0502020204030204" pitchFamily="34" charset="0"/>
              <a:cs typeface="Simplified Arabic" panose="02020603050405020304" pitchFamily="18" charset="-78"/>
            </a:endParaRPr>
          </a:p>
          <a:p>
            <a:pPr algn="ctr" rtl="1"/>
            <a:r>
              <a:rPr lang="ar-IQ" sz="2400" b="1" dirty="0">
                <a:effectLst/>
                <a:latin typeface="Calibri" panose="020F0502020204030204" pitchFamily="34" charset="0"/>
                <a:ea typeface="Calibri" panose="020F0502020204030204" pitchFamily="34" charset="0"/>
                <a:cs typeface="Simplified Arabic" panose="02020603050405020304" pitchFamily="18" charset="-78"/>
              </a:rPr>
              <a:t>المتزايدة في الحياة والعلاقات الاجتماعية. </a:t>
            </a:r>
            <a:endParaRPr lang="ar-SA" sz="2400" b="1" dirty="0">
              <a:effectLst/>
              <a:latin typeface="Calibri" panose="020F0502020204030204" pitchFamily="34" charset="0"/>
              <a:ea typeface="Calibri" panose="020F0502020204030204" pitchFamily="34" charset="0"/>
              <a:cs typeface="Simplified Arabic" panose="02020603050405020304" pitchFamily="18" charset="-78"/>
            </a:endParaRPr>
          </a:p>
          <a:p>
            <a:pPr algn="ctr" rtl="1"/>
            <a:r>
              <a:rPr lang="ar-IQ" sz="2400" b="1" dirty="0">
                <a:solidFill>
                  <a:srgbClr val="000000"/>
                </a:solidFill>
                <a:effectLst/>
                <a:ea typeface="Calibri" panose="020F0502020204030204" pitchFamily="34" charset="0"/>
                <a:cs typeface="Simplified Arabic" panose="02020603050405020304" pitchFamily="18" charset="-78"/>
              </a:rPr>
              <a:t>** استمرار الهجرة الأجنبية إلى ألمانيا والتي كانت تثير جمهرة القوميين اليمينيين </a:t>
            </a:r>
            <a:endParaRPr lang="ar-SA" sz="2400" b="1" dirty="0">
              <a:solidFill>
                <a:srgbClr val="000000"/>
              </a:solidFill>
              <a:effectLst/>
              <a:ea typeface="Calibri" panose="020F0502020204030204" pitchFamily="34" charset="0"/>
              <a:cs typeface="Simplified Arabic" panose="02020603050405020304" pitchFamily="18" charset="-78"/>
            </a:endParaRPr>
          </a:p>
          <a:p>
            <a:pPr algn="ctr" rtl="1"/>
            <a:r>
              <a:rPr lang="ar-IQ" sz="2400" b="1" dirty="0">
                <a:solidFill>
                  <a:srgbClr val="000000"/>
                </a:solidFill>
                <a:effectLst/>
                <a:ea typeface="Calibri" panose="020F0502020204030204" pitchFamily="34" charset="0"/>
                <a:cs typeface="Simplified Arabic" panose="02020603050405020304" pitchFamily="18" charset="-78"/>
              </a:rPr>
              <a:t>والنازيين الجدد وتستثمر منهم للدفع باتجاه الكراهية للأجانب وتعبئة الرأي العام ضدهم. </a:t>
            </a:r>
            <a:endParaRPr lang="de-DE" sz="2400" dirty="0">
              <a:effectLst/>
              <a:latin typeface="Calibri" panose="020F0502020204030204" pitchFamily="34" charset="0"/>
              <a:ea typeface="Calibri" panose="020F0502020204030204" pitchFamily="34" charset="0"/>
              <a:cs typeface="Arial" panose="020B0604020202020204" pitchFamily="34" charset="0"/>
            </a:endParaRPr>
          </a:p>
          <a:p>
            <a:pPr algn="ctr" rtl="1"/>
            <a:r>
              <a:rPr lang="ar-IQ" sz="2400" b="1" dirty="0">
                <a:effectLst/>
                <a:ea typeface="Calibri" panose="020F0502020204030204" pitchFamily="34" charset="0"/>
                <a:cs typeface="Simplified Arabic" panose="02020603050405020304" pitchFamily="18" charset="-78"/>
              </a:rPr>
              <a:t> ** جعل الموقف من اللجوء السياسي وضد الهجرة واحداً من أكثر الشعارات الشعبوية السلبية </a:t>
            </a:r>
            <a:endParaRPr lang="ar-SA" sz="2400" b="1" dirty="0">
              <a:effectLst/>
              <a:ea typeface="Calibri" panose="020F0502020204030204" pitchFamily="34" charset="0"/>
              <a:cs typeface="Simplified Arabic" panose="02020603050405020304" pitchFamily="18" charset="-78"/>
            </a:endParaRPr>
          </a:p>
          <a:p>
            <a:pPr algn="ctr" rtl="1"/>
            <a:r>
              <a:rPr lang="ar-IQ" sz="2400" b="1" dirty="0">
                <a:effectLst/>
                <a:ea typeface="Calibri" panose="020F0502020204030204" pitchFamily="34" charset="0"/>
                <a:cs typeface="Simplified Arabic" panose="02020603050405020304" pitchFamily="18" charset="-78"/>
              </a:rPr>
              <a:t>التي استخدمت من قبل الأحزاب السياسية الألمانية، لاسيما الحزب الديمقراطي المسيحي </a:t>
            </a:r>
            <a:endParaRPr lang="ar-SA" sz="2400" b="1" dirty="0">
              <a:effectLst/>
              <a:ea typeface="Calibri" panose="020F0502020204030204" pitchFamily="34" charset="0"/>
              <a:cs typeface="Simplified Arabic" panose="02020603050405020304" pitchFamily="18" charset="-78"/>
            </a:endParaRPr>
          </a:p>
          <a:p>
            <a:pPr algn="ctr" rtl="1"/>
            <a:r>
              <a:rPr lang="ar-IQ" sz="2400" b="1" dirty="0">
                <a:effectLst/>
                <a:ea typeface="Calibri" panose="020F0502020204030204" pitchFamily="34" charset="0"/>
                <a:cs typeface="Simplified Arabic" panose="02020603050405020304" pitchFamily="18" charset="-78"/>
              </a:rPr>
              <a:t>والحزب الاجتماعي المسيحي وحزب الأحرار الديمقراطي والأحزاب اليمينية المتطرفة الصغيرة،</a:t>
            </a:r>
            <a:endParaRPr lang="ar-SA" sz="2400" b="1" dirty="0">
              <a:effectLst/>
              <a:ea typeface="Calibri" panose="020F0502020204030204" pitchFamily="34" charset="0"/>
              <a:cs typeface="Simplified Arabic" panose="02020603050405020304" pitchFamily="18" charset="-78"/>
            </a:endParaRPr>
          </a:p>
          <a:p>
            <a:pPr algn="ctr" rtl="1"/>
            <a:r>
              <a:rPr lang="ar-IQ" sz="2400" b="1" dirty="0">
                <a:effectLst/>
                <a:ea typeface="Calibri" panose="020F0502020204030204" pitchFamily="34" charset="0"/>
                <a:cs typeface="Simplified Arabic" panose="02020603050405020304" pitchFamily="18" charset="-78"/>
              </a:rPr>
              <a:t> وإلى حد ما الحزب الديمقراطي الاجتماعي، في حملاتها ودعاياتها الانتخابية، </a:t>
            </a:r>
            <a:endParaRPr lang="ar-SA" sz="2400" b="1" dirty="0">
              <a:effectLst/>
              <a:ea typeface="Calibri" panose="020F0502020204030204" pitchFamily="34" charset="0"/>
              <a:cs typeface="Simplified Arabic" panose="02020603050405020304" pitchFamily="18" charset="-78"/>
            </a:endParaRPr>
          </a:p>
          <a:p>
            <a:pPr algn="ctr" rtl="1"/>
            <a:r>
              <a:rPr lang="ar-IQ" sz="2400" b="1" dirty="0">
                <a:effectLst/>
                <a:ea typeface="Calibri" panose="020F0502020204030204" pitchFamily="34" charset="0"/>
                <a:cs typeface="Simplified Arabic" panose="02020603050405020304" pitchFamily="18" charset="-78"/>
              </a:rPr>
              <a:t>في حين رفض حزبا الخضر واليسار هذا الموقف الشعبوي من الهجرة واللجوء. </a:t>
            </a:r>
            <a:endParaRPr lang="ar-SA" sz="2400" b="1" dirty="0">
              <a:effectLst/>
              <a:ea typeface="Calibri" panose="020F0502020204030204" pitchFamily="34" charset="0"/>
              <a:cs typeface="Simplified Arabic" panose="02020603050405020304" pitchFamily="18" charset="-78"/>
            </a:endParaRPr>
          </a:p>
          <a:p>
            <a:pPr algn="ctr" rtl="1"/>
            <a:r>
              <a:rPr lang="ar-IQ" sz="2400" b="1" dirty="0">
                <a:solidFill>
                  <a:srgbClr val="000000"/>
                </a:solidFill>
                <a:effectLst/>
                <a:ea typeface="Calibri" panose="020F0502020204030204" pitchFamily="34" charset="0"/>
                <a:cs typeface="Simplified Arabic" panose="02020603050405020304" pitchFamily="18" charset="-78"/>
              </a:rPr>
              <a:t>ويهمنا أن نشير هنا بموضوعية بأن جمهرة من المسلمين الذكور </a:t>
            </a:r>
            <a:endParaRPr lang="ar-SA" sz="2400" b="1" dirty="0">
              <a:solidFill>
                <a:srgbClr val="000000"/>
              </a:solidFill>
              <a:effectLst/>
              <a:ea typeface="Calibri" panose="020F0502020204030204" pitchFamily="34" charset="0"/>
              <a:cs typeface="Simplified Arabic" panose="02020603050405020304" pitchFamily="18" charset="-78"/>
            </a:endParaRPr>
          </a:p>
          <a:p>
            <a:pPr algn="ctr" rtl="1"/>
            <a:r>
              <a:rPr lang="ar-IQ" sz="2400" b="1" dirty="0">
                <a:solidFill>
                  <a:srgbClr val="000000"/>
                </a:solidFill>
                <a:effectLst/>
                <a:ea typeface="Calibri" panose="020F0502020204030204" pitchFamily="34" charset="0"/>
                <a:cs typeface="Simplified Arabic" panose="02020603050405020304" pitchFamily="18" charset="-78"/>
              </a:rPr>
              <a:t>بشكل خاص تلعب أدواراً إضافيةً في مساعدة قوى اليمين </a:t>
            </a:r>
            <a:endParaRPr lang="ar-SA" sz="2400" b="1" dirty="0">
              <a:solidFill>
                <a:srgbClr val="000000"/>
              </a:solidFill>
              <a:effectLst/>
              <a:ea typeface="Calibri" panose="020F0502020204030204" pitchFamily="34" charset="0"/>
              <a:cs typeface="Simplified Arabic" panose="02020603050405020304" pitchFamily="18" charset="-78"/>
            </a:endParaRPr>
          </a:p>
          <a:p>
            <a:pPr algn="ctr" rtl="1"/>
            <a:r>
              <a:rPr lang="ar-IQ" sz="2400" b="1" dirty="0">
                <a:solidFill>
                  <a:srgbClr val="000000"/>
                </a:solidFill>
                <a:effectLst/>
                <a:ea typeface="Calibri" panose="020F0502020204030204" pitchFamily="34" charset="0"/>
                <a:cs typeface="Simplified Arabic" panose="02020603050405020304" pitchFamily="18" charset="-78"/>
              </a:rPr>
              <a:t>عموماً واليمين المتطرف والنازيين الجدد في عموم أوروبا، حين تتحدث </a:t>
            </a:r>
            <a:endParaRPr lang="ar-SA" sz="2400" b="1" dirty="0">
              <a:solidFill>
                <a:srgbClr val="000000"/>
              </a:solidFill>
              <a:effectLst/>
              <a:ea typeface="Calibri" panose="020F0502020204030204" pitchFamily="34" charset="0"/>
              <a:cs typeface="Simplified Arabic" panose="02020603050405020304" pitchFamily="18" charset="-78"/>
            </a:endParaRPr>
          </a:p>
          <a:p>
            <a:pPr algn="ctr" rtl="1"/>
            <a:r>
              <a:rPr lang="ar-IQ" sz="2400" b="1" dirty="0">
                <a:solidFill>
                  <a:srgbClr val="000000"/>
                </a:solidFill>
                <a:effectLst/>
                <a:ea typeface="Calibri" panose="020F0502020204030204" pitchFamily="34" charset="0"/>
                <a:cs typeface="Simplified Arabic" panose="02020603050405020304" pitchFamily="18" charset="-78"/>
              </a:rPr>
              <a:t>عن أسلمة أوروبا والدعوة للخلافة الإسلامية ونشر التطرف في المساجد والدعاية </a:t>
            </a:r>
            <a:endParaRPr lang="ar-SA" sz="2400" b="1" dirty="0">
              <a:solidFill>
                <a:srgbClr val="000000"/>
              </a:solidFill>
              <a:effectLst/>
              <a:ea typeface="Calibri" panose="020F0502020204030204" pitchFamily="34" charset="0"/>
              <a:cs typeface="Simplified Arabic" panose="02020603050405020304" pitchFamily="18" charset="-78"/>
            </a:endParaRPr>
          </a:p>
          <a:p>
            <a:pPr algn="ctr" rtl="1"/>
            <a:r>
              <a:rPr lang="ar-IQ" sz="2400" b="1" dirty="0">
                <a:solidFill>
                  <a:srgbClr val="000000"/>
                </a:solidFill>
                <a:effectLst/>
                <a:ea typeface="Calibri" panose="020F0502020204030204" pitchFamily="34" charset="0"/>
                <a:cs typeface="Simplified Arabic" panose="02020603050405020304" pitchFamily="18" charset="-78"/>
              </a:rPr>
              <a:t>ضد الكفر والكفار في أوروبا،</a:t>
            </a:r>
            <a:r>
              <a:rPr lang="ar-SA" sz="2400" b="1" dirty="0">
                <a:solidFill>
                  <a:srgbClr val="000000"/>
                </a:solidFill>
                <a:effectLst/>
                <a:ea typeface="Calibri" panose="020F0502020204030204" pitchFamily="34" charset="0"/>
                <a:cs typeface="Simplified Arabic" panose="02020603050405020304" pitchFamily="18" charset="-78"/>
              </a:rPr>
              <a:t>..</a:t>
            </a:r>
            <a:endParaRPr lang="de-DE" sz="2400" b="1" dirty="0">
              <a:solidFill>
                <a:srgbClr val="000000"/>
              </a:solidFill>
              <a:effectLst/>
              <a:ea typeface="Calibri" panose="020F0502020204030204" pitchFamily="34" charset="0"/>
              <a:cs typeface="Simplified Arabic" panose="02020603050405020304" pitchFamily="18" charset="-78"/>
            </a:endParaRPr>
          </a:p>
          <a:p>
            <a:pPr algn="ctr"/>
            <a:r>
              <a:rPr lang="ar-SA" sz="2400" b="1" dirty="0">
                <a:solidFill>
                  <a:srgbClr val="000000"/>
                </a:solidFill>
                <a:ea typeface="Calibri" panose="020F0502020204030204" pitchFamily="34" charset="0"/>
                <a:cs typeface="Simplified Arabic" panose="02020603050405020304" pitchFamily="18" charset="-78"/>
              </a:rPr>
              <a:t>** نقص شديد في الجهود الحكومية لـتأمين عملية اندماج فعلية للمهاجرين </a:t>
            </a:r>
          </a:p>
          <a:p>
            <a:pPr algn="ctr"/>
            <a:r>
              <a:rPr lang="ar-SA" sz="2400" b="1" dirty="0">
                <a:solidFill>
                  <a:srgbClr val="000000"/>
                </a:solidFill>
                <a:ea typeface="Calibri" panose="020F0502020204030204" pitchFamily="34" charset="0"/>
                <a:cs typeface="Simplified Arabic" panose="02020603050405020304" pitchFamily="18" charset="-78"/>
              </a:rPr>
              <a:t>واللاجئين الجديد في المجتمع الألماني وفي العمل أو الدراسة. </a:t>
            </a:r>
          </a:p>
          <a:p>
            <a:pPr algn="ctr"/>
            <a:r>
              <a:rPr lang="ar-SA" sz="2400" b="1" dirty="0">
                <a:solidFill>
                  <a:srgbClr val="000000"/>
                </a:solidFill>
                <a:ea typeface="Calibri" panose="020F0502020204030204" pitchFamily="34" charset="0"/>
                <a:cs typeface="Simplified Arabic" panose="02020603050405020304" pitchFamily="18" charset="-78"/>
              </a:rPr>
              <a:t>كما يلاحظ ضعف الرغبة لدى أوساط غير قليلة من المهاجرين </a:t>
            </a:r>
          </a:p>
          <a:p>
            <a:pPr algn="ctr"/>
            <a:r>
              <a:rPr lang="ar-SA" sz="2400" b="1" dirty="0">
                <a:solidFill>
                  <a:srgbClr val="000000"/>
                </a:solidFill>
                <a:ea typeface="Calibri" panose="020F0502020204030204" pitchFamily="34" charset="0"/>
                <a:cs typeface="Simplified Arabic" panose="02020603050405020304" pitchFamily="18" charset="-78"/>
              </a:rPr>
              <a:t>واللاجئين على الاندماج خشية الانصهار بالمجتمع. </a:t>
            </a:r>
            <a:endParaRPr lang="ar-SA" sz="2400" b="1" dirty="0">
              <a:solidFill>
                <a:srgbClr val="000000"/>
              </a:solidFill>
              <a:effectLst/>
              <a:ea typeface="Calibri" panose="020F0502020204030204" pitchFamily="34" charset="0"/>
              <a:cs typeface="Simplified Arabic" panose="02020603050405020304" pitchFamily="18" charset="-78"/>
            </a:endParaRPr>
          </a:p>
          <a:p>
            <a:pPr algn="ctr" rtl="1"/>
            <a:r>
              <a:rPr lang="ar-SA" sz="2400" b="1" dirty="0">
                <a:solidFill>
                  <a:srgbClr val="000000"/>
                </a:solidFill>
                <a:ea typeface="Calibri" panose="020F0502020204030204" pitchFamily="34" charset="0"/>
                <a:cs typeface="Simplified Arabic" panose="02020603050405020304" pitchFamily="18" charset="-78"/>
              </a:rPr>
              <a:t>** </a:t>
            </a:r>
            <a:r>
              <a:rPr lang="ar-IQ" sz="2400" b="1" dirty="0">
                <a:solidFill>
                  <a:srgbClr val="000000"/>
                </a:solidFill>
                <a:effectLst/>
                <a:ea typeface="Calibri" panose="020F0502020204030204" pitchFamily="34" charset="0"/>
                <a:cs typeface="Simplified Arabic" panose="02020603050405020304" pitchFamily="18" charset="-78"/>
              </a:rPr>
              <a:t>ويهمنا أن نشير هنا بموضوعية بأن جمهرة من المسلمين الذكور بشكل </a:t>
            </a:r>
            <a:endParaRPr lang="ar-SA" sz="2400" b="1" dirty="0">
              <a:solidFill>
                <a:srgbClr val="000000"/>
              </a:solidFill>
              <a:effectLst/>
              <a:ea typeface="Calibri" panose="020F0502020204030204" pitchFamily="34" charset="0"/>
              <a:cs typeface="Simplified Arabic" panose="02020603050405020304" pitchFamily="18" charset="-78"/>
            </a:endParaRPr>
          </a:p>
          <a:p>
            <a:pPr algn="ctr" rtl="1"/>
            <a:r>
              <a:rPr lang="ar-IQ" sz="2400" b="1" dirty="0">
                <a:solidFill>
                  <a:srgbClr val="000000"/>
                </a:solidFill>
                <a:effectLst/>
                <a:ea typeface="Calibri" panose="020F0502020204030204" pitchFamily="34" charset="0"/>
                <a:cs typeface="Simplified Arabic" panose="02020603050405020304" pitchFamily="18" charset="-78"/>
              </a:rPr>
              <a:t>خاص تلعب أدواراً إضافيةً في مساعدة قوى اليمين عموماً واليمين المتطرف والنازيين الجدد في عموم أوروبا، </a:t>
            </a:r>
            <a:endParaRPr lang="ar-SA" sz="2400" b="1" dirty="0">
              <a:solidFill>
                <a:srgbClr val="000000"/>
              </a:solidFill>
              <a:effectLst/>
              <a:ea typeface="Calibri" panose="020F0502020204030204" pitchFamily="34" charset="0"/>
              <a:cs typeface="Simplified Arabic" panose="02020603050405020304" pitchFamily="18" charset="-78"/>
            </a:endParaRPr>
          </a:p>
          <a:p>
            <a:pPr algn="ctr" rtl="1"/>
            <a:r>
              <a:rPr lang="ar-IQ" sz="2400" b="1" dirty="0">
                <a:solidFill>
                  <a:srgbClr val="000000"/>
                </a:solidFill>
                <a:effectLst/>
                <a:ea typeface="Calibri" panose="020F0502020204030204" pitchFamily="34" charset="0"/>
                <a:cs typeface="Simplified Arabic" panose="02020603050405020304" pitchFamily="18" charset="-78"/>
              </a:rPr>
              <a:t>حين تتحدث عن أسلمة أوروبا والدعوة للخلافة الإسلامية ونشر التطرف في </a:t>
            </a:r>
            <a:endParaRPr lang="ar-SA" sz="2400" b="1" dirty="0">
              <a:solidFill>
                <a:srgbClr val="000000"/>
              </a:solidFill>
              <a:effectLst/>
              <a:ea typeface="Calibri" panose="020F0502020204030204" pitchFamily="34" charset="0"/>
              <a:cs typeface="Simplified Arabic" panose="02020603050405020304" pitchFamily="18" charset="-78"/>
            </a:endParaRPr>
          </a:p>
          <a:p>
            <a:pPr algn="ctr" rtl="1"/>
            <a:r>
              <a:rPr lang="ar-IQ" sz="2400" b="1" dirty="0">
                <a:solidFill>
                  <a:srgbClr val="000000"/>
                </a:solidFill>
                <a:effectLst/>
                <a:ea typeface="Calibri" panose="020F0502020204030204" pitchFamily="34" charset="0"/>
                <a:cs typeface="Simplified Arabic" panose="02020603050405020304" pitchFamily="18" charset="-78"/>
              </a:rPr>
              <a:t>المساجد والدعاية ضد الكفر والكفار في أوروبا</a:t>
            </a:r>
            <a:r>
              <a:rPr lang="ar-SA" sz="2400" b="1" dirty="0">
                <a:solidFill>
                  <a:srgbClr val="000000"/>
                </a:solidFill>
                <a:effectLst/>
                <a:ea typeface="Calibri" panose="020F0502020204030204" pitchFamily="34" charset="0"/>
                <a:cs typeface="Simplified Arabic" panose="02020603050405020304" pitchFamily="18" charset="-78"/>
              </a:rPr>
              <a:t>.</a:t>
            </a:r>
            <a:r>
              <a:rPr lang="ar-IQ" sz="2400" b="1" dirty="0">
                <a:solidFill>
                  <a:srgbClr val="000000"/>
                </a:solidFill>
                <a:effectLst/>
                <a:ea typeface="Calibri" panose="020F0502020204030204" pitchFamily="34" charset="0"/>
                <a:cs typeface="Simplified Arabic" panose="02020603050405020304" pitchFamily="18" charset="-78"/>
              </a:rPr>
              <a:t>  </a:t>
            </a:r>
            <a:endParaRPr lang="de-DE" sz="2400" dirty="0">
              <a:effectLst/>
              <a:latin typeface="Calibri" panose="020F0502020204030204" pitchFamily="34" charset="0"/>
              <a:ea typeface="Calibri" panose="020F0502020204030204" pitchFamily="34" charset="0"/>
              <a:cs typeface="Arial" panose="020B0604020202020204" pitchFamily="34" charset="0"/>
            </a:endParaRPr>
          </a:p>
          <a:p>
            <a:pPr marL="0" marR="0" lvl="0" indent="0" algn="ctr" defTabSz="914400" rtl="1" eaLnBrk="0" fontAlgn="base" latinLnBrk="0" hangingPunct="0">
              <a:lnSpc>
                <a:spcPct val="100000"/>
              </a:lnSpc>
              <a:spcBef>
                <a:spcPct val="0"/>
              </a:spcBef>
              <a:spcAft>
                <a:spcPct val="0"/>
              </a:spcAft>
              <a:buClrTx/>
              <a:buSzTx/>
              <a:buFontTx/>
              <a:buNone/>
              <a:tabLst>
                <a:tab pos="5754688" algn="r"/>
              </a:tabLst>
            </a:pPr>
            <a:endParaRPr kumimoji="0" lang="ar-IQ" altLang="de-DE" sz="2400" b="0" i="0" u="none" strike="noStrike" cap="none" normalizeH="0" baseline="0" dirty="0">
              <a:ln>
                <a:noFill/>
              </a:ln>
              <a:solidFill>
                <a:schemeClr val="tx1"/>
              </a:solidFill>
              <a:effectLst/>
              <a:cs typeface="Arial" panose="020B0604020202020204" pitchFamily="34" charset="0"/>
            </a:endParaRPr>
          </a:p>
        </p:txBody>
      </p:sp>
    </p:spTree>
    <p:extLst>
      <p:ext uri="{BB962C8B-B14F-4D97-AF65-F5344CB8AC3E}">
        <p14:creationId xmlns:p14="http://schemas.microsoft.com/office/powerpoint/2010/main" val="174474554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1C7B249D-99A8-452C-B04C-3EF02CA10DB7}"/>
              </a:ext>
            </a:extLst>
          </p:cNvPr>
          <p:cNvSpPr>
            <a:spLocks noChangeArrowheads="1"/>
          </p:cNvSpPr>
          <p:nvPr/>
        </p:nvSpPr>
        <p:spPr bwMode="auto">
          <a:xfrm>
            <a:off x="1919105" y="-496854"/>
            <a:ext cx="9884501" cy="452431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lvl1pPr eaLnBrk="0" fontAlgn="base" hangingPunct="0">
              <a:spcBef>
                <a:spcPct val="0"/>
              </a:spcBef>
              <a:spcAft>
                <a:spcPct val="0"/>
              </a:spcAft>
              <a:tabLst>
                <a:tab pos="5754688" algn="r"/>
              </a:tabLst>
              <a:defRPr>
                <a:solidFill>
                  <a:schemeClr val="tx1"/>
                </a:solidFill>
                <a:latin typeface="Arial" panose="020B0604020202020204" pitchFamily="34" charset="0"/>
              </a:defRPr>
            </a:lvl1pPr>
            <a:lvl2pPr eaLnBrk="0" fontAlgn="base" hangingPunct="0">
              <a:spcBef>
                <a:spcPct val="0"/>
              </a:spcBef>
              <a:spcAft>
                <a:spcPct val="0"/>
              </a:spcAft>
              <a:tabLst>
                <a:tab pos="5754688" algn="r"/>
              </a:tabLst>
              <a:defRPr>
                <a:solidFill>
                  <a:schemeClr val="tx1"/>
                </a:solidFill>
                <a:latin typeface="Arial" panose="020B0604020202020204" pitchFamily="34" charset="0"/>
              </a:defRPr>
            </a:lvl2pPr>
            <a:lvl3pPr eaLnBrk="0" fontAlgn="base" hangingPunct="0">
              <a:spcBef>
                <a:spcPct val="0"/>
              </a:spcBef>
              <a:spcAft>
                <a:spcPct val="0"/>
              </a:spcAft>
              <a:tabLst>
                <a:tab pos="5754688" algn="r"/>
              </a:tabLst>
              <a:defRPr>
                <a:solidFill>
                  <a:schemeClr val="tx1"/>
                </a:solidFill>
                <a:latin typeface="Arial" panose="020B0604020202020204" pitchFamily="34" charset="0"/>
              </a:defRPr>
            </a:lvl3pPr>
            <a:lvl4pPr eaLnBrk="0" fontAlgn="base" hangingPunct="0">
              <a:spcBef>
                <a:spcPct val="0"/>
              </a:spcBef>
              <a:spcAft>
                <a:spcPct val="0"/>
              </a:spcAft>
              <a:tabLst>
                <a:tab pos="5754688" algn="r"/>
              </a:tabLst>
              <a:defRPr>
                <a:solidFill>
                  <a:schemeClr val="tx1"/>
                </a:solidFill>
                <a:latin typeface="Arial" panose="020B0604020202020204" pitchFamily="34" charset="0"/>
              </a:defRPr>
            </a:lvl4pPr>
            <a:lvl5pPr eaLnBrk="0" fontAlgn="base" hangingPunct="0">
              <a:spcBef>
                <a:spcPct val="0"/>
              </a:spcBef>
              <a:spcAft>
                <a:spcPct val="0"/>
              </a:spcAft>
              <a:tabLst>
                <a:tab pos="5754688" algn="r"/>
              </a:tabLst>
              <a:defRPr>
                <a:solidFill>
                  <a:schemeClr val="tx1"/>
                </a:solidFill>
                <a:latin typeface="Arial" panose="020B0604020202020204" pitchFamily="34" charset="0"/>
              </a:defRPr>
            </a:lvl5pPr>
            <a:lvl6pPr eaLnBrk="0" fontAlgn="base" hangingPunct="0">
              <a:spcBef>
                <a:spcPct val="0"/>
              </a:spcBef>
              <a:spcAft>
                <a:spcPct val="0"/>
              </a:spcAft>
              <a:tabLst>
                <a:tab pos="5754688" algn="r"/>
              </a:tabLst>
              <a:defRPr>
                <a:solidFill>
                  <a:schemeClr val="tx1"/>
                </a:solidFill>
                <a:latin typeface="Arial" panose="020B0604020202020204" pitchFamily="34" charset="0"/>
              </a:defRPr>
            </a:lvl6pPr>
            <a:lvl7pPr eaLnBrk="0" fontAlgn="base" hangingPunct="0">
              <a:spcBef>
                <a:spcPct val="0"/>
              </a:spcBef>
              <a:spcAft>
                <a:spcPct val="0"/>
              </a:spcAft>
              <a:tabLst>
                <a:tab pos="5754688" algn="r"/>
              </a:tabLst>
              <a:defRPr>
                <a:solidFill>
                  <a:schemeClr val="tx1"/>
                </a:solidFill>
                <a:latin typeface="Arial" panose="020B0604020202020204" pitchFamily="34" charset="0"/>
              </a:defRPr>
            </a:lvl7pPr>
            <a:lvl8pPr eaLnBrk="0" fontAlgn="base" hangingPunct="0">
              <a:spcBef>
                <a:spcPct val="0"/>
              </a:spcBef>
              <a:spcAft>
                <a:spcPct val="0"/>
              </a:spcAft>
              <a:tabLst>
                <a:tab pos="5754688" algn="r"/>
              </a:tabLst>
              <a:defRPr>
                <a:solidFill>
                  <a:schemeClr val="tx1"/>
                </a:solidFill>
                <a:latin typeface="Arial" panose="020B0604020202020204" pitchFamily="34" charset="0"/>
              </a:defRPr>
            </a:lvl8pPr>
            <a:lvl9pPr eaLnBrk="0" fontAlgn="base" hangingPunct="0">
              <a:spcBef>
                <a:spcPct val="0"/>
              </a:spcBef>
              <a:spcAft>
                <a:spcPct val="0"/>
              </a:spcAft>
              <a:tabLst>
                <a:tab pos="5754688" algn="r"/>
              </a:tabLst>
              <a:defRPr>
                <a:solidFill>
                  <a:schemeClr val="tx1"/>
                </a:solidFill>
                <a:latin typeface="Arial" panose="020B0604020202020204" pitchFamily="34" charset="0"/>
              </a:defRPr>
            </a:lvl9pPr>
          </a:lstStyle>
          <a:p>
            <a:pPr marL="0" marR="0" lvl="0" indent="0" algn="r" defTabSz="914400" rtl="1" eaLnBrk="0" fontAlgn="base" latinLnBrk="0" hangingPunct="0">
              <a:lnSpc>
                <a:spcPct val="100000"/>
              </a:lnSpc>
              <a:spcBef>
                <a:spcPct val="0"/>
              </a:spcBef>
              <a:spcAft>
                <a:spcPct val="0"/>
              </a:spcAft>
              <a:buClrTx/>
              <a:buSzTx/>
              <a:buFontTx/>
              <a:buNone/>
              <a:tabLst>
                <a:tab pos="5754688" algn="r"/>
              </a:tabLst>
            </a:pPr>
            <a:r>
              <a:rPr kumimoji="0" lang="ar-IQ" altLang="de-DE" sz="2400" b="1" i="0" u="none" strike="noStrike" cap="none" normalizeH="0" baseline="0" dirty="0">
                <a:ln>
                  <a:noFill/>
                </a:ln>
                <a:solidFill>
                  <a:srgbClr val="000000"/>
                </a:solidFill>
                <a:effectLst/>
                <a:latin typeface="Simplified Arabic" panose="02020603050405020304" pitchFamily="18" charset="-78"/>
                <a:ea typeface="Calibri" panose="020F0502020204030204" pitchFamily="34" charset="0"/>
                <a:cs typeface="Simplified Arabic" panose="02020603050405020304" pitchFamily="18" charset="-78"/>
                <a:hlinkClick r:id="rId2"/>
              </a:rPr>
              <a:t>سادساً: من هي القوى والأحزاب اليمينية المتطرفة والنازية الجديدة في ألمانيا</a:t>
            </a:r>
            <a:endParaRPr kumimoji="0" lang="ar-SA" altLang="de-DE" sz="2400" b="1" i="0" u="none" strike="noStrike" cap="none" normalizeH="0" baseline="0" dirty="0">
              <a:ln>
                <a:noFill/>
              </a:ln>
              <a:solidFill>
                <a:srgbClr val="000000"/>
              </a:solidFill>
              <a:effectLst/>
              <a:latin typeface="Simplified Arabic" panose="02020603050405020304" pitchFamily="18" charset="-78"/>
              <a:ea typeface="Calibri" panose="020F0502020204030204" pitchFamily="34" charset="0"/>
              <a:cs typeface="Simplified Arabic" panose="02020603050405020304" pitchFamily="18" charset="-78"/>
            </a:endParaRPr>
          </a:p>
          <a:p>
            <a:pPr marL="0" marR="0" lvl="0" indent="0" algn="r" defTabSz="914400" rtl="1" eaLnBrk="0" fontAlgn="base" latinLnBrk="0" hangingPunct="0">
              <a:lnSpc>
                <a:spcPct val="100000"/>
              </a:lnSpc>
              <a:spcBef>
                <a:spcPct val="0"/>
              </a:spcBef>
              <a:spcAft>
                <a:spcPct val="0"/>
              </a:spcAft>
              <a:buClrTx/>
              <a:buSzTx/>
              <a:buFontTx/>
              <a:buNone/>
              <a:tabLst>
                <a:tab pos="5754688" algn="r"/>
              </a:tabLst>
            </a:pPr>
            <a:r>
              <a:rPr lang="ar-IQ" sz="2400" b="1" dirty="0">
                <a:effectLst/>
                <a:ea typeface="Calibri" panose="020F0502020204030204" pitchFamily="34" charset="0"/>
                <a:cs typeface="Simplified Arabic" panose="02020603050405020304" pitchFamily="18" charset="-78"/>
              </a:rPr>
              <a:t>من بين أقدم المنظمات اليمينية المتطرفة العاملة في ألمانيا نشير إلى تلك التي أسست </a:t>
            </a:r>
            <a:endParaRPr lang="ar-SA" sz="2400" b="1" dirty="0">
              <a:effectLst/>
              <a:ea typeface="Calibri" panose="020F0502020204030204" pitchFamily="34" charset="0"/>
              <a:cs typeface="Simplified Arabic" panose="02020603050405020304" pitchFamily="18" charset="-78"/>
            </a:endParaRPr>
          </a:p>
          <a:p>
            <a:pPr marL="0" marR="0" lvl="0" indent="0" algn="r" defTabSz="914400" rtl="1" eaLnBrk="0" fontAlgn="base" latinLnBrk="0" hangingPunct="0">
              <a:lnSpc>
                <a:spcPct val="100000"/>
              </a:lnSpc>
              <a:spcBef>
                <a:spcPct val="0"/>
              </a:spcBef>
              <a:spcAft>
                <a:spcPct val="0"/>
              </a:spcAft>
              <a:buClrTx/>
              <a:buSzTx/>
              <a:buFontTx/>
              <a:buNone/>
              <a:tabLst>
                <a:tab pos="5754688" algn="r"/>
              </a:tabLst>
            </a:pPr>
            <a:r>
              <a:rPr lang="ar-SA" sz="2400" b="1" dirty="0">
                <a:effectLst/>
                <a:ea typeface="Calibri" panose="020F0502020204030204" pitchFamily="34" charset="0"/>
                <a:cs typeface="Simplified Arabic" panose="02020603050405020304" pitchFamily="18" charset="-78"/>
              </a:rPr>
              <a:t>ف</a:t>
            </a:r>
            <a:r>
              <a:rPr lang="ar-IQ" sz="2400" b="1" dirty="0">
                <a:effectLst/>
                <a:ea typeface="Calibri" panose="020F0502020204030204" pitchFamily="34" charset="0"/>
                <a:cs typeface="Simplified Arabic" panose="02020603050405020304" pitchFamily="18" charset="-78"/>
              </a:rPr>
              <a:t>ي عام 1953 تحت اسم منظمة "مواطنو الرايخ"، </a:t>
            </a:r>
            <a:endParaRPr lang="ar-SA" sz="2400" b="1" dirty="0">
              <a:effectLst/>
              <a:ea typeface="Calibri" panose="020F0502020204030204" pitchFamily="34" charset="0"/>
              <a:cs typeface="Simplified Arabic" panose="02020603050405020304" pitchFamily="18" charset="-78"/>
            </a:endParaRPr>
          </a:p>
          <a:p>
            <a:pPr marL="0" marR="0" lvl="0" indent="0" algn="r" defTabSz="914400" rtl="1" eaLnBrk="0" fontAlgn="base" latinLnBrk="0" hangingPunct="0">
              <a:lnSpc>
                <a:spcPct val="100000"/>
              </a:lnSpc>
              <a:spcBef>
                <a:spcPct val="0"/>
              </a:spcBef>
              <a:spcAft>
                <a:spcPct val="0"/>
              </a:spcAft>
              <a:buClrTx/>
              <a:buSzTx/>
              <a:buFontTx/>
              <a:buNone/>
              <a:tabLst>
                <a:tab pos="5754688" algn="r"/>
              </a:tabLst>
            </a:pPr>
            <a:r>
              <a:rPr lang="ar-IQ" sz="2400" b="1" dirty="0">
                <a:effectLst/>
                <a:ea typeface="Calibri" panose="020F0502020204030204" pitchFamily="34" charset="0"/>
                <a:cs typeface="Simplified Arabic" panose="02020603050405020304" pitchFamily="18" charset="-78"/>
              </a:rPr>
              <a:t>وهي ما تزال تعمل وذات عضوية واسعة. </a:t>
            </a:r>
            <a:r>
              <a:rPr lang="ar-SA" sz="2400" b="1" dirty="0">
                <a:solidFill>
                  <a:srgbClr val="000000"/>
                </a:solidFill>
                <a:effectLst/>
                <a:ea typeface="Calibri" panose="020F0502020204030204" pitchFamily="34" charset="0"/>
                <a:cs typeface="Simplified Arabic" panose="02020603050405020304" pitchFamily="18" charset="-78"/>
              </a:rPr>
              <a:t>** </a:t>
            </a:r>
            <a:r>
              <a:rPr lang="ar-IQ" sz="2400" b="1" dirty="0">
                <a:solidFill>
                  <a:srgbClr val="000000"/>
                </a:solidFill>
                <a:effectLst/>
                <a:ea typeface="Calibri" panose="020F0502020204030204" pitchFamily="34" charset="0"/>
                <a:cs typeface="Simplified Arabic" panose="02020603050405020304" pitchFamily="18" charset="-78"/>
              </a:rPr>
              <a:t>في عام 1964 تأسس الحزب الديمقراطي </a:t>
            </a:r>
            <a:endParaRPr lang="ar-SA" sz="2400" b="1" dirty="0">
              <a:solidFill>
                <a:srgbClr val="000000"/>
              </a:solidFill>
              <a:effectLst/>
              <a:ea typeface="Calibri" panose="020F0502020204030204" pitchFamily="34" charset="0"/>
              <a:cs typeface="Simplified Arabic" panose="02020603050405020304" pitchFamily="18" charset="-78"/>
            </a:endParaRPr>
          </a:p>
          <a:p>
            <a:pPr marL="0" marR="0" lvl="0" indent="0" algn="r" defTabSz="914400" rtl="1" eaLnBrk="0" fontAlgn="base" latinLnBrk="0" hangingPunct="0">
              <a:lnSpc>
                <a:spcPct val="100000"/>
              </a:lnSpc>
              <a:spcBef>
                <a:spcPct val="0"/>
              </a:spcBef>
              <a:spcAft>
                <a:spcPct val="0"/>
              </a:spcAft>
              <a:buClrTx/>
              <a:buSzTx/>
              <a:buFontTx/>
              <a:buNone/>
              <a:tabLst>
                <a:tab pos="5754688" algn="r"/>
              </a:tabLst>
            </a:pPr>
            <a:r>
              <a:rPr lang="ar-IQ" sz="2400" b="1" dirty="0">
                <a:solidFill>
                  <a:srgbClr val="000000"/>
                </a:solidFill>
                <a:effectLst/>
                <a:ea typeface="Calibri" panose="020F0502020204030204" pitchFamily="34" charset="0"/>
                <a:cs typeface="Simplified Arabic" panose="02020603050405020304" pitchFamily="18" charset="-78"/>
              </a:rPr>
              <a:t>القومي الألماني (</a:t>
            </a:r>
            <a:r>
              <a:rPr lang="de-DE" sz="2400" b="1" dirty="0">
                <a:solidFill>
                  <a:srgbClr val="000000"/>
                </a:solidFill>
                <a:effectLst/>
                <a:latin typeface="Simplified Arabic" panose="02020603050405020304" pitchFamily="18" charset="-78"/>
                <a:ea typeface="Calibri" panose="020F0502020204030204" pitchFamily="34" charset="0"/>
              </a:rPr>
              <a:t>NPD</a:t>
            </a:r>
            <a:r>
              <a:rPr lang="ar-IQ" sz="2400" b="1" dirty="0">
                <a:solidFill>
                  <a:srgbClr val="000000"/>
                </a:solidFill>
                <a:effectLst/>
                <a:latin typeface="Simplified Arabic" panose="02020603050405020304" pitchFamily="18" charset="-78"/>
                <a:ea typeface="Calibri" panose="020F0502020204030204" pitchFamily="34" charset="0"/>
              </a:rPr>
              <a:t>)، ولا يزال قائماً حتى الآن.</a:t>
            </a:r>
            <a:endParaRPr lang="ar-SA" sz="2400" b="1" dirty="0">
              <a:solidFill>
                <a:srgbClr val="000000"/>
              </a:solidFill>
              <a:latin typeface="Simplified Arabic" panose="02020603050405020304" pitchFamily="18" charset="-78"/>
              <a:ea typeface="Calibri" panose="020F0502020204030204" pitchFamily="34" charset="0"/>
              <a:cs typeface="Simplified Arabic" panose="02020603050405020304" pitchFamily="18" charset="-78"/>
            </a:endParaRPr>
          </a:p>
          <a:p>
            <a:pPr marL="0" marR="0" lvl="0" indent="0" algn="r" defTabSz="914400" rtl="1" eaLnBrk="0" fontAlgn="base" latinLnBrk="0" hangingPunct="0">
              <a:lnSpc>
                <a:spcPct val="100000"/>
              </a:lnSpc>
              <a:spcBef>
                <a:spcPct val="0"/>
              </a:spcBef>
              <a:spcAft>
                <a:spcPct val="0"/>
              </a:spcAft>
              <a:buClrTx/>
              <a:buSzTx/>
              <a:buFontTx/>
              <a:buNone/>
              <a:tabLst>
                <a:tab pos="5754688" algn="r"/>
              </a:tabLst>
            </a:pPr>
            <a:r>
              <a:rPr lang="ar-SA" sz="2400" b="1" dirty="0">
                <a:solidFill>
                  <a:srgbClr val="000000"/>
                </a:solidFill>
                <a:effectLst/>
                <a:ea typeface="Calibri" panose="020F0502020204030204" pitchFamily="34" charset="0"/>
                <a:cs typeface="Simplified Arabic" panose="02020603050405020304" pitchFamily="18" charset="-78"/>
              </a:rPr>
              <a:t>** </a:t>
            </a:r>
            <a:r>
              <a:rPr lang="ar-IQ" sz="2400" b="1" dirty="0">
                <a:solidFill>
                  <a:srgbClr val="000000"/>
                </a:solidFill>
                <a:effectLst/>
                <a:ea typeface="Calibri" panose="020F0502020204030204" pitchFamily="34" charset="0"/>
                <a:cs typeface="Simplified Arabic" panose="02020603050405020304" pitchFamily="18" charset="-78"/>
              </a:rPr>
              <a:t>جبهة العمل الاشتراكية الوطنية (</a:t>
            </a:r>
            <a:r>
              <a:rPr lang="de-DE" sz="2400" b="1" dirty="0">
                <a:solidFill>
                  <a:srgbClr val="000000"/>
                </a:solidFill>
                <a:effectLst/>
                <a:latin typeface="Simplified Arabic" panose="02020603050405020304" pitchFamily="18" charset="-78"/>
                <a:ea typeface="Calibri" panose="020F0502020204030204" pitchFamily="34" charset="0"/>
              </a:rPr>
              <a:t>ANS</a:t>
            </a:r>
            <a:r>
              <a:rPr lang="ar-IQ" sz="2400" b="1" dirty="0">
                <a:solidFill>
                  <a:srgbClr val="000000"/>
                </a:solidFill>
                <a:effectLst/>
                <a:latin typeface="Simplified Arabic" panose="02020603050405020304" pitchFamily="18" charset="-78"/>
                <a:ea typeface="Calibri" panose="020F0502020204030204" pitchFamily="34" charset="0"/>
              </a:rPr>
              <a:t>) والحركة الاشتراكية الشعبية الألمانية (</a:t>
            </a:r>
            <a:r>
              <a:rPr lang="de-DE" sz="2400" b="1" dirty="0">
                <a:solidFill>
                  <a:srgbClr val="000000"/>
                </a:solidFill>
                <a:effectLst/>
                <a:latin typeface="Simplified Arabic" panose="02020603050405020304" pitchFamily="18" charset="-78"/>
                <a:ea typeface="Calibri" panose="020F0502020204030204" pitchFamily="34" charset="0"/>
              </a:rPr>
              <a:t>VSBD</a:t>
            </a:r>
            <a:r>
              <a:rPr lang="ar-IQ" sz="2400" b="1" dirty="0">
                <a:solidFill>
                  <a:srgbClr val="000000"/>
                </a:solidFill>
                <a:effectLst/>
                <a:latin typeface="Simplified Arabic" panose="02020603050405020304" pitchFamily="18" charset="-78"/>
                <a:ea typeface="Calibri" panose="020F0502020204030204" pitchFamily="34" charset="0"/>
              </a:rPr>
              <a:t>) </a:t>
            </a:r>
            <a:endParaRPr lang="ar-SA" sz="2400" b="1" dirty="0">
              <a:solidFill>
                <a:srgbClr val="000000"/>
              </a:solidFill>
              <a:effectLst/>
              <a:latin typeface="Simplified Arabic" panose="02020603050405020304" pitchFamily="18" charset="-78"/>
              <a:ea typeface="Calibri" panose="020F0502020204030204" pitchFamily="34" charset="0"/>
            </a:endParaRPr>
          </a:p>
          <a:p>
            <a:pPr marL="0" marR="0" lvl="0" indent="0" algn="r" defTabSz="914400" rtl="1" eaLnBrk="0" fontAlgn="base" latinLnBrk="0" hangingPunct="0">
              <a:lnSpc>
                <a:spcPct val="100000"/>
              </a:lnSpc>
              <a:spcBef>
                <a:spcPct val="0"/>
              </a:spcBef>
              <a:spcAft>
                <a:spcPct val="0"/>
              </a:spcAft>
              <a:buClrTx/>
              <a:buSzTx/>
              <a:buFontTx/>
              <a:buNone/>
              <a:tabLst>
                <a:tab pos="5754688" algn="r"/>
              </a:tabLst>
            </a:pPr>
            <a:r>
              <a:rPr lang="ar-IQ" sz="2400" b="1" dirty="0">
                <a:solidFill>
                  <a:srgbClr val="000000"/>
                </a:solidFill>
                <a:effectLst/>
                <a:latin typeface="Simplified Arabic" panose="02020603050405020304" pitchFamily="18" charset="-78"/>
                <a:ea typeface="Calibri" panose="020F0502020204030204" pitchFamily="34" charset="0"/>
              </a:rPr>
              <a:t>وجماعة العمل الألمانية (</a:t>
            </a:r>
            <a:r>
              <a:rPr lang="de-DE" sz="2400" b="1" dirty="0">
                <a:solidFill>
                  <a:srgbClr val="000000"/>
                </a:solidFill>
                <a:effectLst/>
                <a:latin typeface="Simplified Arabic" panose="02020603050405020304" pitchFamily="18" charset="-78"/>
                <a:ea typeface="Calibri" panose="020F0502020204030204" pitchFamily="34" charset="0"/>
              </a:rPr>
              <a:t>DAK</a:t>
            </a:r>
            <a:r>
              <a:rPr lang="ar-IQ" sz="2400" b="1" dirty="0">
                <a:solidFill>
                  <a:srgbClr val="000000"/>
                </a:solidFill>
                <a:effectLst/>
                <a:latin typeface="Simplified Arabic" panose="02020603050405020304" pitchFamily="18" charset="-78"/>
                <a:ea typeface="Calibri" panose="020F0502020204030204" pitchFamily="34" charset="0"/>
              </a:rPr>
              <a:t>)، جماعة </a:t>
            </a:r>
            <a:r>
              <a:rPr lang="ar-IQ" sz="2400" b="1" dirty="0" err="1">
                <a:solidFill>
                  <a:srgbClr val="000000"/>
                </a:solidFill>
                <a:effectLst/>
                <a:latin typeface="Simplified Arabic" panose="02020603050405020304" pitchFamily="18" charset="-78"/>
                <a:ea typeface="Calibri" panose="020F0502020204030204" pitchFamily="34" charset="0"/>
              </a:rPr>
              <a:t>هوفمان</a:t>
            </a:r>
            <a:r>
              <a:rPr lang="ar-IQ" sz="2400" b="1" dirty="0">
                <a:solidFill>
                  <a:srgbClr val="000000"/>
                </a:solidFill>
                <a:effectLst/>
                <a:latin typeface="Simplified Arabic" panose="02020603050405020304" pitchFamily="18" charset="-78"/>
                <a:ea typeface="Calibri" panose="020F0502020204030204" pitchFamily="34" charset="0"/>
              </a:rPr>
              <a:t> العسكرية (</a:t>
            </a:r>
            <a:r>
              <a:rPr lang="de-DE" sz="2400" b="1" dirty="0">
                <a:solidFill>
                  <a:srgbClr val="000000"/>
                </a:solidFill>
                <a:effectLst/>
                <a:latin typeface="Simplified Arabic" panose="02020603050405020304" pitchFamily="18" charset="-78"/>
                <a:ea typeface="Calibri" panose="020F0502020204030204" pitchFamily="34" charset="0"/>
              </a:rPr>
              <a:t>WSG</a:t>
            </a:r>
            <a:r>
              <a:rPr lang="ar-IQ" sz="2400" b="1" dirty="0">
                <a:solidFill>
                  <a:srgbClr val="000000"/>
                </a:solidFill>
                <a:effectLst/>
                <a:latin typeface="Simplified Arabic" panose="02020603050405020304" pitchFamily="18" charset="-78"/>
                <a:ea typeface="Calibri" panose="020F0502020204030204" pitchFamily="34" charset="0"/>
              </a:rPr>
              <a:t>). </a:t>
            </a:r>
            <a:endParaRPr lang="ar-SA" sz="2400" b="1" dirty="0">
              <a:solidFill>
                <a:srgbClr val="000000"/>
              </a:solidFill>
              <a:effectLst/>
              <a:latin typeface="Simplified Arabic" panose="02020603050405020304" pitchFamily="18" charset="-78"/>
              <a:ea typeface="Calibri" panose="020F0502020204030204" pitchFamily="34" charset="0"/>
            </a:endParaRPr>
          </a:p>
          <a:p>
            <a:pPr marL="0" marR="0" lvl="0" indent="0" algn="r" defTabSz="914400" rtl="1" eaLnBrk="0" fontAlgn="base" latinLnBrk="0" hangingPunct="0">
              <a:lnSpc>
                <a:spcPct val="100000"/>
              </a:lnSpc>
              <a:spcBef>
                <a:spcPct val="0"/>
              </a:spcBef>
              <a:spcAft>
                <a:spcPct val="0"/>
              </a:spcAft>
              <a:buClrTx/>
              <a:buSzTx/>
              <a:buFontTx/>
              <a:buNone/>
              <a:tabLst>
                <a:tab pos="5754688" algn="r"/>
              </a:tabLst>
            </a:pPr>
            <a:r>
              <a:rPr lang="ar-SA" sz="2400" b="1" dirty="0">
                <a:solidFill>
                  <a:srgbClr val="000000"/>
                </a:solidFill>
                <a:effectLst/>
                <a:latin typeface="Simplified Arabic" panose="02020603050405020304" pitchFamily="18" charset="-78"/>
                <a:ea typeface="Calibri" panose="020F0502020204030204" pitchFamily="34" charset="0"/>
              </a:rPr>
              <a:t>** </a:t>
            </a:r>
            <a:r>
              <a:rPr lang="ar-IQ" sz="2400" b="1" dirty="0">
                <a:solidFill>
                  <a:srgbClr val="000000"/>
                </a:solidFill>
                <a:effectLst/>
                <a:latin typeface="Simplified Arabic" panose="02020603050405020304" pitchFamily="18" charset="-78"/>
                <a:ea typeface="Calibri" panose="020F0502020204030204" pitchFamily="34" charset="0"/>
              </a:rPr>
              <a:t>وفي عام 1971 نشأ تحالف يميني متطرف بين هذه القوى باسم اتحاد الشعب الألماني (</a:t>
            </a:r>
            <a:r>
              <a:rPr lang="de-DE" sz="2400" b="1" dirty="0">
                <a:solidFill>
                  <a:srgbClr val="000000"/>
                </a:solidFill>
                <a:effectLst/>
                <a:latin typeface="Simplified Arabic" panose="02020603050405020304" pitchFamily="18" charset="-78"/>
                <a:ea typeface="Calibri" panose="020F0502020204030204" pitchFamily="34" charset="0"/>
              </a:rPr>
              <a:t>DVU</a:t>
            </a:r>
            <a:r>
              <a:rPr lang="ar-IQ" sz="2400" b="1" dirty="0">
                <a:solidFill>
                  <a:srgbClr val="000000"/>
                </a:solidFill>
                <a:effectLst/>
                <a:latin typeface="Simplified Arabic" panose="02020603050405020304" pitchFamily="18" charset="-78"/>
                <a:ea typeface="Calibri" panose="020F0502020204030204" pitchFamily="34" charset="0"/>
              </a:rPr>
              <a:t>).</a:t>
            </a:r>
            <a:endParaRPr lang="ar-SA" sz="2400" b="1" dirty="0">
              <a:solidFill>
                <a:srgbClr val="000000"/>
              </a:solidFill>
              <a:effectLst/>
              <a:latin typeface="Simplified Arabic" panose="02020603050405020304" pitchFamily="18" charset="-78"/>
              <a:ea typeface="Calibri" panose="020F0502020204030204" pitchFamily="34" charset="0"/>
            </a:endParaRPr>
          </a:p>
          <a:p>
            <a:pPr algn="r" rtl="1"/>
            <a:r>
              <a:rPr kumimoji="0" lang="ar-SA" altLang="de-DE" sz="2400" b="1" i="0" u="none" strike="noStrike" cap="none" normalizeH="0" baseline="0" dirty="0">
                <a:ln>
                  <a:noFill/>
                </a:ln>
                <a:solidFill>
                  <a:srgbClr val="000000"/>
                </a:solidFill>
                <a:latin typeface="Simplified Arabic" panose="02020603050405020304" pitchFamily="18" charset="-78"/>
                <a:cs typeface="Arial" panose="020B0604020202020204" pitchFamily="34" charset="0"/>
              </a:rPr>
              <a:t> </a:t>
            </a:r>
            <a:r>
              <a:rPr lang="ar-IQ" sz="2400" b="1" dirty="0">
                <a:solidFill>
                  <a:srgbClr val="000000"/>
                </a:solidFill>
                <a:effectLst/>
                <a:latin typeface="Calibri" panose="020F0502020204030204" pitchFamily="34" charset="0"/>
                <a:ea typeface="Calibri" panose="020F0502020204030204" pitchFamily="34" charset="0"/>
                <a:cs typeface="Simplified Arabic" panose="02020603050405020304" pitchFamily="18" charset="-78"/>
              </a:rPr>
              <a:t>الحزب الديمقراطي القومي (</a:t>
            </a:r>
            <a:r>
              <a:rPr lang="de-DE" sz="2400" b="1" dirty="0">
                <a:solidFill>
                  <a:srgbClr val="000000"/>
                </a:solidFill>
                <a:effectLst/>
                <a:latin typeface="Simplified Arabic" panose="02020603050405020304" pitchFamily="18" charset="-78"/>
                <a:ea typeface="Calibri" panose="020F0502020204030204" pitchFamily="34" charset="0"/>
                <a:cs typeface="Arial" panose="020B0604020202020204" pitchFamily="34" charset="0"/>
              </a:rPr>
              <a:t>NPD</a:t>
            </a:r>
            <a:r>
              <a:rPr lang="ar-IQ" sz="2400" b="1" dirty="0">
                <a:solidFill>
                  <a:srgbClr val="000000"/>
                </a:solidFill>
                <a:effectLst/>
                <a:latin typeface="Calibri" panose="020F0502020204030204" pitchFamily="34" charset="0"/>
                <a:ea typeface="Calibri" panose="020F0502020204030204" pitchFamily="34" charset="0"/>
                <a:cs typeface="Simplified Arabic" panose="02020603050405020304" pitchFamily="18" charset="-78"/>
              </a:rPr>
              <a:t>)، و2) الحزب الجمهوري (</a:t>
            </a:r>
            <a:r>
              <a:rPr lang="de-DE" sz="2400" b="1" dirty="0">
                <a:solidFill>
                  <a:srgbClr val="000000"/>
                </a:solidFill>
                <a:effectLst/>
                <a:latin typeface="Simplified Arabic" panose="02020603050405020304" pitchFamily="18" charset="-78"/>
                <a:ea typeface="Calibri" panose="020F0502020204030204" pitchFamily="34" charset="0"/>
                <a:cs typeface="Arial" panose="020B0604020202020204" pitchFamily="34" charset="0"/>
              </a:rPr>
              <a:t>REP</a:t>
            </a:r>
            <a:r>
              <a:rPr lang="ar-IQ" sz="2400" b="1" dirty="0">
                <a:solidFill>
                  <a:srgbClr val="000000"/>
                </a:solidFill>
                <a:effectLst/>
                <a:latin typeface="Calibri" panose="020F0502020204030204" pitchFamily="34" charset="0"/>
                <a:ea typeface="Calibri" panose="020F0502020204030204" pitchFamily="34" charset="0"/>
                <a:cs typeface="Simplified Arabic" panose="02020603050405020304" pitchFamily="18" charset="-78"/>
              </a:rPr>
              <a:t>)، و3) اتحاد الشعب الألماني </a:t>
            </a:r>
            <a:endParaRPr lang="ar-SA" sz="2400" b="1" dirty="0">
              <a:solidFill>
                <a:srgbClr val="000000"/>
              </a:solidFill>
              <a:effectLst/>
              <a:latin typeface="Calibri" panose="020F0502020204030204" pitchFamily="34" charset="0"/>
              <a:ea typeface="Calibri" panose="020F0502020204030204" pitchFamily="34" charset="0"/>
              <a:cs typeface="Simplified Arabic" panose="02020603050405020304" pitchFamily="18" charset="-78"/>
            </a:endParaRPr>
          </a:p>
          <a:p>
            <a:pPr algn="r" rtl="1"/>
            <a:r>
              <a:rPr lang="ar-SA" sz="2400" b="1" dirty="0">
                <a:solidFill>
                  <a:srgbClr val="000000"/>
                </a:solidFill>
                <a:latin typeface="Calibri" panose="020F0502020204030204" pitchFamily="34" charset="0"/>
                <a:ea typeface="Calibri" panose="020F0502020204030204" pitchFamily="34" charset="0"/>
                <a:cs typeface="Simplified Arabic" panose="02020603050405020304" pitchFamily="18" charset="-78"/>
              </a:rPr>
              <a:t>(</a:t>
            </a:r>
            <a:r>
              <a:rPr lang="de-DE" sz="2400" b="1" dirty="0">
                <a:solidFill>
                  <a:srgbClr val="000000"/>
                </a:solidFill>
                <a:effectLst/>
                <a:latin typeface="Simplified Arabic" panose="02020603050405020304" pitchFamily="18" charset="-78"/>
                <a:ea typeface="Calibri" panose="020F0502020204030204" pitchFamily="34" charset="0"/>
                <a:cs typeface="Arial" panose="020B0604020202020204" pitchFamily="34" charset="0"/>
              </a:rPr>
              <a:t>DVU</a:t>
            </a:r>
            <a:r>
              <a:rPr lang="ar-IQ" sz="2400" b="1" dirty="0">
                <a:solidFill>
                  <a:srgbClr val="000000"/>
                </a:solidFill>
                <a:effectLst/>
                <a:latin typeface="Calibri" panose="020F0502020204030204" pitchFamily="34" charset="0"/>
                <a:ea typeface="Calibri" panose="020F0502020204030204" pitchFamily="34" charset="0"/>
                <a:cs typeface="Simplified Arabic" panose="02020603050405020304" pitchFamily="18" charset="-78"/>
              </a:rPr>
              <a:t>)، و4) الطريق الثالث لألمانيا (</a:t>
            </a:r>
            <a:r>
              <a:rPr lang="de-DE" sz="2400" b="1" dirty="0">
                <a:solidFill>
                  <a:srgbClr val="000000"/>
                </a:solidFill>
                <a:effectLst/>
                <a:latin typeface="Simplified Arabic" panose="02020603050405020304" pitchFamily="18" charset="-78"/>
                <a:ea typeface="Calibri" panose="020F0502020204030204" pitchFamily="34" charset="0"/>
                <a:cs typeface="Arial" panose="020B0604020202020204" pitchFamily="34" charset="0"/>
              </a:rPr>
              <a:t>III.WEG</a:t>
            </a:r>
            <a:r>
              <a:rPr lang="ar-IQ" sz="2400" b="1" dirty="0">
                <a:solidFill>
                  <a:srgbClr val="000000"/>
                </a:solidFill>
                <a:effectLst/>
                <a:latin typeface="Calibri" panose="020F0502020204030204" pitchFamily="34" charset="0"/>
                <a:ea typeface="Calibri" panose="020F0502020204030204" pitchFamily="34" charset="0"/>
                <a:cs typeface="Simplified Arabic" panose="02020603050405020304" pitchFamily="18" charset="-78"/>
              </a:rPr>
              <a:t>)، </a:t>
            </a:r>
            <a:endParaRPr lang="ar-SA" sz="2400" b="1" dirty="0">
              <a:solidFill>
                <a:srgbClr val="000000"/>
              </a:solidFill>
              <a:effectLst/>
              <a:latin typeface="Calibri" panose="020F0502020204030204" pitchFamily="34" charset="0"/>
              <a:ea typeface="Calibri" panose="020F0502020204030204" pitchFamily="34" charset="0"/>
              <a:cs typeface="Simplified Arabic" panose="02020603050405020304" pitchFamily="18" charset="-78"/>
            </a:endParaRPr>
          </a:p>
          <a:p>
            <a:pPr algn="r" rtl="1"/>
            <a:r>
              <a:rPr lang="ar-IQ" sz="2400" b="1" dirty="0">
                <a:solidFill>
                  <a:srgbClr val="000000"/>
                </a:solidFill>
                <a:effectLst/>
                <a:latin typeface="Calibri" panose="020F0502020204030204" pitchFamily="34" charset="0"/>
                <a:ea typeface="Calibri" panose="020F0502020204030204" pitchFamily="34" charset="0"/>
                <a:cs typeface="Simplified Arabic" panose="02020603050405020304" pitchFamily="18" charset="-78"/>
              </a:rPr>
              <a:t>و5) حزب اليمين (</a:t>
            </a:r>
            <a:r>
              <a:rPr lang="de-DE" sz="2400" b="1" dirty="0">
                <a:solidFill>
                  <a:srgbClr val="000000"/>
                </a:solidFill>
                <a:effectLst/>
                <a:latin typeface="Simplified Arabic" panose="02020603050405020304" pitchFamily="18" charset="-78"/>
                <a:ea typeface="Calibri" panose="020F0502020204030204" pitchFamily="34" charset="0"/>
                <a:cs typeface="Arial" panose="020B0604020202020204" pitchFamily="34" charset="0"/>
              </a:rPr>
              <a:t>Die Rechte</a:t>
            </a:r>
            <a:r>
              <a:rPr lang="ar-IQ" sz="2400" b="1" dirty="0">
                <a:solidFill>
                  <a:srgbClr val="000000"/>
                </a:solidFill>
                <a:effectLst/>
                <a:latin typeface="Calibri" panose="020F0502020204030204" pitchFamily="34" charset="0"/>
                <a:ea typeface="Calibri" panose="020F0502020204030204" pitchFamily="34" charset="0"/>
                <a:cs typeface="Simplified Arabic" panose="02020603050405020304" pitchFamily="18" charset="-78"/>
              </a:rPr>
              <a:t>)، و</a:t>
            </a:r>
            <a:r>
              <a:rPr lang="de-DE" sz="2400" b="1" dirty="0">
                <a:solidFill>
                  <a:srgbClr val="000000"/>
                </a:solidFill>
                <a:effectLst/>
                <a:latin typeface="Simplified Arabic" panose="02020603050405020304" pitchFamily="18" charset="-78"/>
                <a:ea typeface="Calibri" panose="020F0502020204030204" pitchFamily="34" charset="0"/>
                <a:cs typeface="Arial" panose="020B0604020202020204" pitchFamily="34" charset="0"/>
              </a:rPr>
              <a:t>Reichburger (6</a:t>
            </a:r>
            <a:r>
              <a:rPr lang="ar-IQ" sz="2400" b="1" dirty="0">
                <a:solidFill>
                  <a:srgbClr val="000000"/>
                </a:solidFill>
                <a:effectLst/>
                <a:latin typeface="Calibri" panose="020F0502020204030204" pitchFamily="34" charset="0"/>
                <a:ea typeface="Calibri" panose="020F0502020204030204" pitchFamily="34" charset="0"/>
                <a:cs typeface="Simplified Arabic" panose="02020603050405020304" pitchFamily="18" charset="-78"/>
              </a:rPr>
              <a:t>.</a:t>
            </a:r>
            <a:endParaRPr lang="de-DE" sz="2400" dirty="0">
              <a:effectLst/>
              <a:latin typeface="Calibri" panose="020F0502020204030204" pitchFamily="34" charset="0"/>
              <a:ea typeface="Calibri" panose="020F0502020204030204" pitchFamily="34" charset="0"/>
              <a:cs typeface="Arial" panose="020B0604020202020204" pitchFamily="34" charset="0"/>
            </a:endParaRPr>
          </a:p>
          <a:p>
            <a:pPr marL="0" marR="0" lvl="0" indent="0" algn="r" defTabSz="914400" rtl="1" eaLnBrk="0" fontAlgn="base" latinLnBrk="0" hangingPunct="0">
              <a:lnSpc>
                <a:spcPct val="100000"/>
              </a:lnSpc>
              <a:spcBef>
                <a:spcPct val="0"/>
              </a:spcBef>
              <a:spcAft>
                <a:spcPct val="0"/>
              </a:spcAft>
              <a:buClrTx/>
              <a:buSzTx/>
              <a:buFontTx/>
              <a:buNone/>
              <a:tabLst>
                <a:tab pos="5754688" algn="r"/>
              </a:tabLst>
            </a:pPr>
            <a:endParaRPr kumimoji="0" lang="ar-IQ" altLang="de-DE" sz="2400" b="0" i="0" u="none" strike="noStrike" cap="none" normalizeH="0" baseline="0" dirty="0">
              <a:ln>
                <a:noFill/>
              </a:ln>
              <a:solidFill>
                <a:schemeClr val="tx1"/>
              </a:solidFill>
              <a:effectLst/>
              <a:cs typeface="Arial" panose="020B0604020202020204" pitchFamily="34" charset="0"/>
            </a:endParaRPr>
          </a:p>
        </p:txBody>
      </p:sp>
    </p:spTree>
    <p:extLst>
      <p:ext uri="{BB962C8B-B14F-4D97-AF65-F5344CB8AC3E}">
        <p14:creationId xmlns:p14="http://schemas.microsoft.com/office/powerpoint/2010/main" val="114948724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364A9D0E-0BA1-4E75-9469-92DD3FAF7FCD}"/>
              </a:ext>
            </a:extLst>
          </p:cNvPr>
          <p:cNvSpPr>
            <a:spLocks noChangeArrowheads="1"/>
          </p:cNvSpPr>
          <p:nvPr/>
        </p:nvSpPr>
        <p:spPr bwMode="auto">
          <a:xfrm>
            <a:off x="2088859" y="-4064880"/>
            <a:ext cx="6719582" cy="85869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tabLst>
                <a:tab pos="5754688" algn="r"/>
              </a:tabLst>
              <a:defRPr>
                <a:solidFill>
                  <a:schemeClr val="tx1"/>
                </a:solidFill>
                <a:latin typeface="Arial" panose="020B0604020202020204" pitchFamily="34" charset="0"/>
              </a:defRPr>
            </a:lvl1pPr>
            <a:lvl2pPr eaLnBrk="0" fontAlgn="base" hangingPunct="0">
              <a:spcBef>
                <a:spcPct val="0"/>
              </a:spcBef>
              <a:spcAft>
                <a:spcPct val="0"/>
              </a:spcAft>
              <a:tabLst>
                <a:tab pos="5754688" algn="r"/>
              </a:tabLst>
              <a:defRPr>
                <a:solidFill>
                  <a:schemeClr val="tx1"/>
                </a:solidFill>
                <a:latin typeface="Arial" panose="020B0604020202020204" pitchFamily="34" charset="0"/>
              </a:defRPr>
            </a:lvl2pPr>
            <a:lvl3pPr eaLnBrk="0" fontAlgn="base" hangingPunct="0">
              <a:spcBef>
                <a:spcPct val="0"/>
              </a:spcBef>
              <a:spcAft>
                <a:spcPct val="0"/>
              </a:spcAft>
              <a:tabLst>
                <a:tab pos="5754688" algn="r"/>
              </a:tabLst>
              <a:defRPr>
                <a:solidFill>
                  <a:schemeClr val="tx1"/>
                </a:solidFill>
                <a:latin typeface="Arial" panose="020B0604020202020204" pitchFamily="34" charset="0"/>
              </a:defRPr>
            </a:lvl3pPr>
            <a:lvl4pPr eaLnBrk="0" fontAlgn="base" hangingPunct="0">
              <a:spcBef>
                <a:spcPct val="0"/>
              </a:spcBef>
              <a:spcAft>
                <a:spcPct val="0"/>
              </a:spcAft>
              <a:tabLst>
                <a:tab pos="5754688" algn="r"/>
              </a:tabLst>
              <a:defRPr>
                <a:solidFill>
                  <a:schemeClr val="tx1"/>
                </a:solidFill>
                <a:latin typeface="Arial" panose="020B0604020202020204" pitchFamily="34" charset="0"/>
              </a:defRPr>
            </a:lvl4pPr>
            <a:lvl5pPr eaLnBrk="0" fontAlgn="base" hangingPunct="0">
              <a:spcBef>
                <a:spcPct val="0"/>
              </a:spcBef>
              <a:spcAft>
                <a:spcPct val="0"/>
              </a:spcAft>
              <a:tabLst>
                <a:tab pos="5754688" algn="r"/>
              </a:tabLst>
              <a:defRPr>
                <a:solidFill>
                  <a:schemeClr val="tx1"/>
                </a:solidFill>
                <a:latin typeface="Arial" panose="020B0604020202020204" pitchFamily="34" charset="0"/>
              </a:defRPr>
            </a:lvl5pPr>
            <a:lvl6pPr eaLnBrk="0" fontAlgn="base" hangingPunct="0">
              <a:spcBef>
                <a:spcPct val="0"/>
              </a:spcBef>
              <a:spcAft>
                <a:spcPct val="0"/>
              </a:spcAft>
              <a:tabLst>
                <a:tab pos="5754688" algn="r"/>
              </a:tabLst>
              <a:defRPr>
                <a:solidFill>
                  <a:schemeClr val="tx1"/>
                </a:solidFill>
                <a:latin typeface="Arial" panose="020B0604020202020204" pitchFamily="34" charset="0"/>
              </a:defRPr>
            </a:lvl6pPr>
            <a:lvl7pPr eaLnBrk="0" fontAlgn="base" hangingPunct="0">
              <a:spcBef>
                <a:spcPct val="0"/>
              </a:spcBef>
              <a:spcAft>
                <a:spcPct val="0"/>
              </a:spcAft>
              <a:tabLst>
                <a:tab pos="5754688" algn="r"/>
              </a:tabLst>
              <a:defRPr>
                <a:solidFill>
                  <a:schemeClr val="tx1"/>
                </a:solidFill>
                <a:latin typeface="Arial" panose="020B0604020202020204" pitchFamily="34" charset="0"/>
              </a:defRPr>
            </a:lvl7pPr>
            <a:lvl8pPr eaLnBrk="0" fontAlgn="base" hangingPunct="0">
              <a:spcBef>
                <a:spcPct val="0"/>
              </a:spcBef>
              <a:spcAft>
                <a:spcPct val="0"/>
              </a:spcAft>
              <a:tabLst>
                <a:tab pos="5754688" algn="r"/>
              </a:tabLst>
              <a:defRPr>
                <a:solidFill>
                  <a:schemeClr val="tx1"/>
                </a:solidFill>
                <a:latin typeface="Arial" panose="020B0604020202020204" pitchFamily="34" charset="0"/>
              </a:defRPr>
            </a:lvl8pPr>
            <a:lvl9pPr eaLnBrk="0" fontAlgn="base" hangingPunct="0">
              <a:spcBef>
                <a:spcPct val="0"/>
              </a:spcBef>
              <a:spcAft>
                <a:spcPct val="0"/>
              </a:spcAft>
              <a:tabLst>
                <a:tab pos="5754688" algn="r"/>
              </a:tabLst>
              <a:defRPr>
                <a:solidFill>
                  <a:schemeClr val="tx1"/>
                </a:solidFill>
                <a:latin typeface="Arial" panose="020B0604020202020204" pitchFamily="34" charset="0"/>
              </a:defRPr>
            </a:lvl9pPr>
          </a:lstStyle>
          <a:p>
            <a:pPr marL="0" marR="0" lvl="0" indent="0" algn="r" defTabSz="914400" rtl="1" eaLnBrk="0" fontAlgn="base" latinLnBrk="0" hangingPunct="0">
              <a:lnSpc>
                <a:spcPct val="100000"/>
              </a:lnSpc>
              <a:spcBef>
                <a:spcPct val="0"/>
              </a:spcBef>
              <a:spcAft>
                <a:spcPct val="0"/>
              </a:spcAft>
              <a:buClrTx/>
              <a:buSzTx/>
              <a:buFontTx/>
              <a:buNone/>
              <a:tabLst>
                <a:tab pos="5754688" algn="r"/>
              </a:tabLst>
            </a:pPr>
            <a:r>
              <a:rPr kumimoji="0" lang="ar-IQ" altLang="de-DE" sz="2400" b="1" i="0" u="none" strike="noStrike" cap="none" normalizeH="0" baseline="0" dirty="0">
                <a:ln>
                  <a:noFill/>
                </a:ln>
                <a:solidFill>
                  <a:srgbClr val="000000"/>
                </a:solidFill>
                <a:effectLst/>
                <a:latin typeface="Simplified Arabic" panose="02020603050405020304" pitchFamily="18" charset="-78"/>
                <a:ea typeface="Calibri" panose="020F0502020204030204" pitchFamily="34" charset="0"/>
                <a:cs typeface="Simplified Arabic" panose="02020603050405020304" pitchFamily="18" charset="-78"/>
                <a:hlinkClick r:id="rId2"/>
              </a:rPr>
              <a:t>سابعاً: نشوء حزب اليمين واليمين المتطرف البديل من أجل ألمانيا </a:t>
            </a:r>
            <a:r>
              <a:rPr kumimoji="0" lang="de-DE" altLang="de-DE" sz="2400" b="1" i="0" u="none" strike="noStrike" cap="none" normalizeH="0" baseline="0" dirty="0">
                <a:ln>
                  <a:noFill/>
                </a:ln>
                <a:solidFill>
                  <a:srgbClr val="000000"/>
                </a:solidFill>
                <a:effectLst/>
                <a:latin typeface="Simplified Arabic" panose="02020603050405020304" pitchFamily="18" charset="-78"/>
                <a:ea typeface="Calibri" panose="020F0502020204030204" pitchFamily="34" charset="0"/>
                <a:cs typeface="Simplified Arabic" panose="02020603050405020304" pitchFamily="18" charset="-78"/>
                <a:hlinkClick r:id="rId2"/>
              </a:rPr>
              <a:t>AfD</a:t>
            </a:r>
            <a:endParaRPr kumimoji="0" lang="de-DE" altLang="de-DE" sz="2400" b="0" i="0" u="none" strike="noStrike" cap="none" normalizeH="0" baseline="0" dirty="0">
              <a:ln>
                <a:noFill/>
              </a:ln>
              <a:solidFill>
                <a:schemeClr val="tx1"/>
              </a:solidFill>
              <a:effectLst/>
            </a:endParaRPr>
          </a:p>
          <a:p>
            <a:pPr marL="0" marR="0" lvl="0" indent="0" algn="r" defTabSz="914400" rtl="1" eaLnBrk="0" fontAlgn="base" latinLnBrk="0" hangingPunct="0">
              <a:lnSpc>
                <a:spcPct val="100000"/>
              </a:lnSpc>
              <a:spcBef>
                <a:spcPct val="0"/>
              </a:spcBef>
              <a:spcAft>
                <a:spcPct val="0"/>
              </a:spcAft>
              <a:buClrTx/>
              <a:buSzTx/>
              <a:buFontTx/>
              <a:buNone/>
              <a:tabLst>
                <a:tab pos="5754688" algn="r"/>
              </a:tabLst>
            </a:pPr>
            <a:r>
              <a:rPr kumimoji="0" lang="ar-IQ" altLang="de-DE" sz="2400" b="1" i="0" u="none" strike="noStrike" cap="none" normalizeH="0" baseline="0" dirty="0">
                <a:ln>
                  <a:noFill/>
                </a:ln>
                <a:solidFill>
                  <a:srgbClr val="000000"/>
                </a:solidFill>
                <a:effectLst/>
                <a:latin typeface="Simplified Arabic" panose="02020603050405020304" pitchFamily="18" charset="-78"/>
                <a:ea typeface="Calibri" panose="020F0502020204030204" pitchFamily="34" charset="0"/>
                <a:cs typeface="Simplified Arabic" panose="02020603050405020304" pitchFamily="18" charset="-78"/>
                <a:hlinkClick r:id="rId3"/>
              </a:rPr>
              <a:t>نشوء وتطور الحركة اليمينية المعادية للمسلمين </a:t>
            </a:r>
            <a:r>
              <a:rPr kumimoji="0" lang="ar-IQ" altLang="de-DE" sz="2400" b="1" i="0" u="none" strike="noStrike" cap="none" normalizeH="0" baseline="0" dirty="0" err="1" bmk="_Hlk71621679">
                <a:ln>
                  <a:noFill/>
                </a:ln>
                <a:solidFill>
                  <a:srgbClr val="000000"/>
                </a:solidFill>
                <a:effectLst/>
                <a:latin typeface="Simplified Arabic" panose="02020603050405020304" pitchFamily="18" charset="-78"/>
                <a:ea typeface="Calibri" panose="020F0502020204030204" pitchFamily="34" charset="0"/>
                <a:cs typeface="Simplified Arabic" panose="02020603050405020304" pitchFamily="18" charset="-78"/>
                <a:hlinkClick r:id="rId3"/>
              </a:rPr>
              <a:t>پي</a:t>
            </a:r>
            <a:r>
              <a:rPr kumimoji="0" lang="fa-IR" altLang="de-DE" sz="2400" b="1" i="0" u="none" strike="noStrike" cap="none" normalizeH="0" baseline="0" dirty="0" bmk="_Hlk71621679">
                <a:ln>
                  <a:noFill/>
                </a:ln>
                <a:solidFill>
                  <a:srgbClr val="000000"/>
                </a:solidFill>
                <a:effectLst/>
                <a:latin typeface="Simplified Arabic" panose="02020603050405020304" pitchFamily="18" charset="-78"/>
                <a:ea typeface="Calibri" panose="020F0502020204030204" pitchFamily="34" charset="0"/>
                <a:cs typeface="Simplified Arabic" panose="02020603050405020304" pitchFamily="18" charset="-78"/>
                <a:hlinkClick r:id="rId3"/>
              </a:rPr>
              <a:t>گی</a:t>
            </a:r>
            <a:r>
              <a:rPr kumimoji="0" lang="ar-IQ" altLang="de-DE" sz="2400" b="1" i="0" u="none" strike="noStrike" cap="none" normalizeH="0" baseline="0" dirty="0" err="1" bmk="_Hlk71621679">
                <a:ln>
                  <a:noFill/>
                </a:ln>
                <a:solidFill>
                  <a:srgbClr val="000000"/>
                </a:solidFill>
                <a:effectLst/>
                <a:latin typeface="Simplified Arabic" panose="02020603050405020304" pitchFamily="18" charset="-78"/>
                <a:ea typeface="Calibri" panose="020F0502020204030204" pitchFamily="34" charset="0"/>
                <a:cs typeface="Simplified Arabic" panose="02020603050405020304" pitchFamily="18" charset="-78"/>
                <a:hlinkClick r:id="rId3"/>
              </a:rPr>
              <a:t>دا</a:t>
            </a:r>
            <a:r>
              <a:rPr kumimoji="0" lang="ar-IQ" altLang="de-DE" sz="2400" b="1" i="0" u="none" strike="noStrike" cap="none" normalizeH="0" baseline="0" dirty="0" bmk="_Hlk71621679">
                <a:ln>
                  <a:noFill/>
                </a:ln>
                <a:solidFill>
                  <a:srgbClr val="000000"/>
                </a:solidFill>
                <a:effectLst/>
                <a:latin typeface="Simplified Arabic" panose="02020603050405020304" pitchFamily="18" charset="-78"/>
                <a:ea typeface="Calibri" panose="020F0502020204030204" pitchFamily="34" charset="0"/>
                <a:cs typeface="Simplified Arabic" panose="02020603050405020304" pitchFamily="18" charset="-78"/>
                <a:hlinkClick r:id="rId3"/>
              </a:rPr>
              <a:t> </a:t>
            </a:r>
            <a:r>
              <a:rPr kumimoji="0" lang="de-DE" altLang="de-DE" sz="2400" b="1" i="0" u="none" strike="noStrike" cap="none" normalizeH="0" baseline="0" dirty="0" bmk="_Hlk71621679">
                <a:ln>
                  <a:noFill/>
                </a:ln>
                <a:solidFill>
                  <a:srgbClr val="000000"/>
                </a:solidFill>
                <a:effectLst/>
                <a:latin typeface="Simplified Arabic" panose="02020603050405020304" pitchFamily="18" charset="-78"/>
                <a:ea typeface="Calibri" panose="020F0502020204030204" pitchFamily="34" charset="0"/>
                <a:cs typeface="Simplified Arabic" panose="02020603050405020304" pitchFamily="18" charset="-78"/>
                <a:hlinkClick r:id="rId3"/>
              </a:rPr>
              <a:t>PEGIDA</a:t>
            </a:r>
            <a:endParaRPr kumimoji="0" lang="ar-SA" altLang="de-DE" sz="2400" b="1" i="0" u="none" strike="noStrike" cap="none" normalizeH="0" baseline="0" dirty="0" bmk="_Hlk71621679">
              <a:ln>
                <a:noFill/>
              </a:ln>
              <a:solidFill>
                <a:srgbClr val="000000"/>
              </a:solidFill>
              <a:effectLst/>
              <a:latin typeface="Simplified Arabic" panose="02020603050405020304" pitchFamily="18" charset="-78"/>
              <a:ea typeface="Calibri" panose="020F0502020204030204" pitchFamily="34" charset="0"/>
              <a:cs typeface="Simplified Arabic" panose="02020603050405020304" pitchFamily="18" charset="-78"/>
            </a:endParaRPr>
          </a:p>
          <a:p>
            <a:pPr marL="0" marR="0" lvl="0" indent="0" algn="r" defTabSz="914400" rtl="1" eaLnBrk="0" fontAlgn="base" latinLnBrk="0" hangingPunct="0">
              <a:lnSpc>
                <a:spcPct val="100000"/>
              </a:lnSpc>
              <a:spcBef>
                <a:spcPct val="0"/>
              </a:spcBef>
              <a:spcAft>
                <a:spcPct val="0"/>
              </a:spcAft>
              <a:buClrTx/>
              <a:buSzTx/>
              <a:buFontTx/>
              <a:buNone/>
              <a:tabLst>
                <a:tab pos="5754688" algn="r"/>
              </a:tabLst>
            </a:pPr>
            <a:endParaRPr lang="ar-SA" altLang="de-DE" sz="2400" b="1" dirty="0" bmk="_Hlk71621679">
              <a:solidFill>
                <a:srgbClr val="000000"/>
              </a:solidFill>
              <a:latin typeface="Simplified Arabic" panose="02020603050405020304" pitchFamily="18" charset="-78"/>
              <a:cs typeface="Simplified Arabic" panose="02020603050405020304" pitchFamily="18" charset="-78"/>
            </a:endParaRPr>
          </a:p>
          <a:p>
            <a:pPr marL="0" marR="0" lvl="0" indent="0" algn="r" defTabSz="914400" rtl="1" eaLnBrk="0" fontAlgn="base" latinLnBrk="0" hangingPunct="0">
              <a:lnSpc>
                <a:spcPct val="100000"/>
              </a:lnSpc>
              <a:spcBef>
                <a:spcPct val="0"/>
              </a:spcBef>
              <a:spcAft>
                <a:spcPct val="0"/>
              </a:spcAft>
              <a:buClrTx/>
              <a:buSzTx/>
              <a:buFontTx/>
              <a:buNone/>
              <a:tabLst>
                <a:tab pos="5754688" algn="r"/>
              </a:tabLst>
            </a:pPr>
            <a:r>
              <a:rPr kumimoji="0" lang="ar-SA" altLang="de-DE" sz="2400" b="1" i="0" u="none" strike="noStrike" cap="none" normalizeH="0" baseline="0" dirty="0" bmk="_Hlk71621679">
                <a:ln>
                  <a:noFill/>
                </a:ln>
                <a:solidFill>
                  <a:srgbClr val="000000"/>
                </a:solidFill>
                <a:effectLst/>
                <a:latin typeface="Simplified Arabic" panose="02020603050405020304" pitchFamily="18" charset="-78"/>
                <a:cs typeface="Simplified Arabic" panose="02020603050405020304" pitchFamily="18" charset="-78"/>
              </a:rPr>
              <a:t>** حزب البديل لألمانيا: </a:t>
            </a:r>
            <a:r>
              <a:rPr lang="ar-IQ" sz="2400" b="1" dirty="0">
                <a:solidFill>
                  <a:srgbClr val="000000"/>
                </a:solidFill>
                <a:effectLst/>
                <a:ea typeface="Times New Roman" panose="02020603050405020304" pitchFamily="18" charset="0"/>
                <a:cs typeface="Simplified Arabic" panose="02020603050405020304" pitchFamily="18" charset="-78"/>
              </a:rPr>
              <a:t>في عام 2013 بادر أستاذ جامعي اسمه </a:t>
            </a:r>
            <a:r>
              <a:rPr lang="ar-IQ" sz="2400" b="1" dirty="0" err="1">
                <a:solidFill>
                  <a:srgbClr val="000000"/>
                </a:solidFill>
                <a:effectLst/>
                <a:ea typeface="Times New Roman" panose="02020603050405020304" pitchFamily="18" charset="0"/>
                <a:cs typeface="Simplified Arabic" panose="02020603050405020304" pitchFamily="18" charset="-78"/>
              </a:rPr>
              <a:t>بيرند</a:t>
            </a:r>
            <a:r>
              <a:rPr lang="ar-IQ" sz="2400" b="1" dirty="0">
                <a:solidFill>
                  <a:srgbClr val="000000"/>
                </a:solidFill>
                <a:effectLst/>
                <a:ea typeface="Times New Roman" panose="02020603050405020304" pitchFamily="18" charset="0"/>
                <a:cs typeface="Simplified Arabic" panose="02020603050405020304" pitchFamily="18" charset="-78"/>
              </a:rPr>
              <a:t> لوكا </a:t>
            </a:r>
            <a:r>
              <a:rPr lang="de-DE" sz="2400" b="1" u="sng" dirty="0">
                <a:solidFill>
                  <a:srgbClr val="000000"/>
                </a:solidFill>
                <a:effectLst/>
                <a:latin typeface="Simplified Arabic" panose="02020603050405020304" pitchFamily="18" charset="-78"/>
                <a:ea typeface="Calibri" panose="020F0502020204030204" pitchFamily="34" charset="0"/>
                <a:cs typeface="Arial" panose="020B0604020202020204" pitchFamily="34" charset="0"/>
                <a:hlinkClick r:id="rId4" tooltip="Bernd Lucke"/>
              </a:rPr>
              <a:t>Bernd Lucke</a:t>
            </a:r>
            <a:r>
              <a:rPr lang="de-DE" sz="2400" b="1" dirty="0">
                <a:effectLst/>
                <a:latin typeface="Simplified Arabic" panose="02020603050405020304" pitchFamily="18" charset="-78"/>
                <a:ea typeface="Calibri" panose="020F0502020204030204" pitchFamily="34" charset="0"/>
              </a:rPr>
              <a:t> </a:t>
            </a:r>
            <a:r>
              <a:rPr lang="ar-SA" sz="2400" b="1" dirty="0">
                <a:effectLst/>
                <a:latin typeface="Simplified Arabic" panose="02020603050405020304" pitchFamily="18" charset="-78"/>
                <a:ea typeface="Calibri" panose="020F0502020204030204" pitchFamily="34" charset="0"/>
              </a:rPr>
              <a:t>إلى تشكيل حزب لبرالي يميني حمل اسم "البديل من أجل ألمانيا </a:t>
            </a:r>
            <a:r>
              <a:rPr lang="de-DE" sz="2400" b="1" dirty="0">
                <a:effectLst/>
                <a:latin typeface="Simplified Arabic" panose="02020603050405020304" pitchFamily="18" charset="-78"/>
                <a:ea typeface="Calibri" panose="020F0502020204030204" pitchFamily="34" charset="0"/>
              </a:rPr>
              <a:t>Die Alternative für Deutschland</a:t>
            </a:r>
            <a:r>
              <a:rPr lang="de-DE" sz="2400" b="1" dirty="0">
                <a:solidFill>
                  <a:srgbClr val="000000"/>
                </a:solidFill>
                <a:effectLst/>
                <a:latin typeface="Simplified Arabic" panose="02020603050405020304" pitchFamily="18" charset="-78"/>
                <a:ea typeface="Times New Roman" panose="02020603050405020304" pitchFamily="18" charset="0"/>
              </a:rPr>
              <a:t> </a:t>
            </a:r>
            <a:r>
              <a:rPr lang="ar-SA" sz="2400" b="1" dirty="0">
                <a:effectLst/>
                <a:ea typeface="Calibri" panose="020F0502020204030204" pitchFamily="34" charset="0"/>
                <a:cs typeface="Simplified Arabic" panose="02020603050405020304" pitchFamily="18" charset="-78"/>
              </a:rPr>
              <a:t>"، ومختصره </a:t>
            </a:r>
            <a:r>
              <a:rPr lang="de-DE" sz="2400" b="1" dirty="0">
                <a:solidFill>
                  <a:srgbClr val="000000"/>
                </a:solidFill>
                <a:effectLst/>
                <a:latin typeface="Simplified Arabic" panose="02020603050405020304" pitchFamily="18" charset="-78"/>
                <a:ea typeface="Times New Roman" panose="02020603050405020304" pitchFamily="18" charset="0"/>
              </a:rPr>
              <a:t>AfD</a:t>
            </a:r>
            <a:r>
              <a:rPr lang="ar-IQ" sz="2400" b="1" dirty="0">
                <a:solidFill>
                  <a:srgbClr val="000000"/>
                </a:solidFill>
                <a:effectLst/>
                <a:latin typeface="Simplified Arabic" panose="02020603050405020304" pitchFamily="18" charset="-78"/>
                <a:ea typeface="Times New Roman" panose="02020603050405020304" pitchFamily="18" charset="0"/>
              </a:rPr>
              <a:t>. وكانت توجهات هذا الحزب اليميني تتركز في ثلاث نقاط أساسية هي: شكوك ونقد لسياسات الاتحاد الأوروبي، والرؤية القومية لدور ألمانيا، في العالم، وتقديم بديل لسياسات الأحزاب الحاكمة في المانيا. ولكن انشق مؤسس هذا الحزب وشكل حزباً صغيراً تحت اسم حزب التحالف من أجل التقدم والانبعاث </a:t>
            </a:r>
            <a:r>
              <a:rPr lang="de-DE" sz="2400" b="1" dirty="0">
                <a:effectLst/>
                <a:latin typeface="Simplified Arabic" panose="02020603050405020304" pitchFamily="18" charset="-78"/>
                <a:ea typeface="Calibri" panose="020F0502020204030204" pitchFamily="34" charset="0"/>
              </a:rPr>
              <a:t>Partei </a:t>
            </a:r>
            <a:r>
              <a:rPr lang="de-DE" sz="2400" b="1" u="sng" dirty="0">
                <a:solidFill>
                  <a:srgbClr val="000000"/>
                </a:solidFill>
                <a:effectLst/>
                <a:latin typeface="Simplified Arabic" panose="02020603050405020304" pitchFamily="18" charset="-78"/>
                <a:ea typeface="Calibri" panose="020F0502020204030204" pitchFamily="34" charset="0"/>
                <a:cs typeface="Arial" panose="020B0604020202020204" pitchFamily="34" charset="0"/>
                <a:hlinkClick r:id="rId5" tooltip="Allianz für Fortschritt und Aufbruch"/>
              </a:rPr>
              <a:t>Allianz für Fortschritt und Aufbruch</a:t>
            </a:r>
            <a:r>
              <a:rPr lang="de-DE" sz="2400" b="1" dirty="0">
                <a:effectLst/>
                <a:latin typeface="Simplified Arabic" panose="02020603050405020304" pitchFamily="18" charset="-78"/>
                <a:ea typeface="Calibri" panose="020F0502020204030204" pitchFamily="34" charset="0"/>
              </a:rPr>
              <a:t> (ALFA)</a:t>
            </a:r>
            <a:r>
              <a:rPr lang="ar-IQ" sz="2400" b="1" dirty="0">
                <a:solidFill>
                  <a:srgbClr val="000000"/>
                </a:solidFill>
                <a:effectLst/>
                <a:ea typeface="Times New Roman" panose="02020603050405020304" pitchFamily="18" charset="0"/>
                <a:cs typeface="Simplified Arabic" panose="02020603050405020304" pitchFamily="18" charset="-78"/>
              </a:rPr>
              <a:t>، في حين احتفظت الأكثرية باسم الحزب اليميني، إلا إنه تحول بمرور الوقت إلى حزب يضم في صفوفه من أقصى اليمين المتطرف وجمهرة من النازيين الجدد إلى اليمين اللبرالي والمحافظ.</a:t>
            </a:r>
            <a:endParaRPr lang="ar-SA" sz="2400" b="1" dirty="0">
              <a:solidFill>
                <a:srgbClr val="000000"/>
              </a:solidFill>
              <a:effectLst/>
              <a:ea typeface="Times New Roman" panose="02020603050405020304" pitchFamily="18" charset="0"/>
              <a:cs typeface="Simplified Arabic" panose="02020603050405020304" pitchFamily="18" charset="-78"/>
            </a:endParaRPr>
          </a:p>
          <a:p>
            <a:pPr algn="r" rtl="1"/>
            <a:r>
              <a:rPr lang="ar-SA" sz="2400" b="1" dirty="0">
                <a:solidFill>
                  <a:srgbClr val="000000"/>
                </a:solidFill>
                <a:ea typeface="Times New Roman" panose="02020603050405020304" pitchFamily="18" charset="0"/>
                <a:cs typeface="Simplified Arabic" panose="02020603050405020304" pitchFamily="18" charset="-78"/>
              </a:rPr>
              <a:t>** </a:t>
            </a:r>
            <a:r>
              <a:rPr lang="ar-IQ" sz="2400" b="1" dirty="0">
                <a:effectLst/>
                <a:latin typeface="Calibri" panose="020F0502020204030204" pitchFamily="34" charset="0"/>
                <a:ea typeface="Calibri" panose="020F0502020204030204" pitchFamily="34" charset="0"/>
                <a:cs typeface="Simplified Arabic" panose="02020603050405020304" pitchFamily="18" charset="-78"/>
              </a:rPr>
              <a:t>في تشرين الأول/أكتوبر من عام 2014 برزت حركة احتجاجية يمينية صغيرة في مدينة </a:t>
            </a:r>
            <a:r>
              <a:rPr lang="ar-IQ" sz="2400" b="1" dirty="0" err="1">
                <a:effectLst/>
                <a:latin typeface="Calibri" panose="020F0502020204030204" pitchFamily="34" charset="0"/>
                <a:ea typeface="Calibri" panose="020F0502020204030204" pitchFamily="34" charset="0"/>
                <a:cs typeface="Simplified Arabic" panose="02020603050405020304" pitchFamily="18" charset="-78"/>
              </a:rPr>
              <a:t>دريسدن</a:t>
            </a:r>
            <a:r>
              <a:rPr lang="ar-IQ" sz="2400" b="1" dirty="0">
                <a:effectLst/>
                <a:latin typeface="Calibri" panose="020F0502020204030204" pitchFamily="34" charset="0"/>
                <a:ea typeface="Calibri" panose="020F0502020204030204" pitchFamily="34" charset="0"/>
                <a:cs typeface="Simplified Arabic" panose="02020603050405020304" pitchFamily="18" charset="-78"/>
              </a:rPr>
              <a:t> القريبة من الحدود التشيكية ضد اللاجئين والمهاجرين المسلمين أطلق عليها اسم "وطنيون أوروبيون ضد أسلمة الغرب </a:t>
            </a:r>
            <a:r>
              <a:rPr lang="de-DE" sz="2400" b="1" dirty="0">
                <a:solidFill>
                  <a:srgbClr val="000000"/>
                </a:solidFill>
                <a:effectLst/>
                <a:latin typeface="Calibri" panose="020F0502020204030204" pitchFamily="34" charset="0"/>
                <a:ea typeface="Calibri" panose="020F0502020204030204" pitchFamily="34" charset="0"/>
                <a:cs typeface="Arial" panose="020B0604020202020204" pitchFamily="34" charset="0"/>
              </a:rPr>
              <a:t>Patriotische Europäer gegen die Islamisierung des Abendlandes.</a:t>
            </a:r>
            <a:endParaRPr lang="de-DE" sz="2400" dirty="0">
              <a:effectLst/>
              <a:latin typeface="Calibri" panose="020F0502020204030204" pitchFamily="34" charset="0"/>
              <a:ea typeface="Calibri" panose="020F0502020204030204" pitchFamily="34" charset="0"/>
              <a:cs typeface="Arial" panose="020B0604020202020204" pitchFamily="34" charset="0"/>
            </a:endParaRPr>
          </a:p>
          <a:p>
            <a:pPr marL="0" marR="0" lvl="0" indent="0" algn="r" defTabSz="914400" rtl="1" eaLnBrk="0" fontAlgn="base" latinLnBrk="0" hangingPunct="0">
              <a:lnSpc>
                <a:spcPct val="100000"/>
              </a:lnSpc>
              <a:spcBef>
                <a:spcPct val="0"/>
              </a:spcBef>
              <a:spcAft>
                <a:spcPct val="0"/>
              </a:spcAft>
              <a:buClrTx/>
              <a:buSzTx/>
              <a:buFontTx/>
              <a:buNone/>
              <a:tabLst>
                <a:tab pos="5754688" algn="r"/>
              </a:tabLst>
            </a:pPr>
            <a:r>
              <a:rPr lang="ar-IQ" sz="2400" b="1" dirty="0">
                <a:solidFill>
                  <a:srgbClr val="000000"/>
                </a:solidFill>
                <a:effectLst/>
                <a:ea typeface="Times New Roman" panose="02020603050405020304" pitchFamily="18" charset="0"/>
                <a:cs typeface="Simplified Arabic" panose="02020603050405020304" pitchFamily="18" charset="-78"/>
              </a:rPr>
              <a:t> </a:t>
            </a:r>
            <a:endParaRPr kumimoji="0" lang="de-DE" altLang="de-DE" sz="2400" b="0" i="0" u="none" strike="noStrike" cap="none" normalizeH="0" baseline="0" dirty="0">
              <a:ln>
                <a:noFill/>
              </a:ln>
              <a:solidFill>
                <a:schemeClr val="tx1"/>
              </a:solidFill>
              <a:effectLst/>
              <a:cs typeface="Arial" panose="020B0604020202020204" pitchFamily="34" charset="0"/>
            </a:endParaRPr>
          </a:p>
        </p:txBody>
      </p:sp>
    </p:spTree>
    <p:extLst>
      <p:ext uri="{BB962C8B-B14F-4D97-AF65-F5344CB8AC3E}">
        <p14:creationId xmlns:p14="http://schemas.microsoft.com/office/powerpoint/2010/main" val="2804469990"/>
      </p:ext>
    </p:extLst>
  </p:cSld>
  <p:clrMapOvr>
    <a:masterClrMapping/>
  </p:clrMapOvr>
</p:sld>
</file>

<file path=ppt/theme/theme1.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4077</Words>
  <Application>Microsoft Office PowerPoint</Application>
  <PresentationFormat>Breitbild</PresentationFormat>
  <Paragraphs>245</Paragraphs>
  <Slides>17</Slides>
  <Notes>0</Notes>
  <HiddenSlides>0</HiddenSlides>
  <MMClips>0</MMClips>
  <ScaleCrop>false</ScaleCrop>
  <HeadingPairs>
    <vt:vector size="6" baseType="variant">
      <vt:variant>
        <vt:lpstr>Verwendete Schriftarten</vt:lpstr>
      </vt:variant>
      <vt:variant>
        <vt:i4>4</vt:i4>
      </vt:variant>
      <vt:variant>
        <vt:lpstr>Design</vt:lpstr>
      </vt:variant>
      <vt:variant>
        <vt:i4>1</vt:i4>
      </vt:variant>
      <vt:variant>
        <vt:lpstr>Folientitel</vt:lpstr>
      </vt:variant>
      <vt:variant>
        <vt:i4>17</vt:i4>
      </vt:variant>
    </vt:vector>
  </HeadingPairs>
  <TitlesOfParts>
    <vt:vector size="22" baseType="lpstr">
      <vt:lpstr>Arial</vt:lpstr>
      <vt:lpstr>Calibri</vt:lpstr>
      <vt:lpstr>Calibri Light</vt:lpstr>
      <vt:lpstr>Simplified Arabic</vt:lpstr>
      <vt:lpstr>Office</vt:lpstr>
      <vt:lpstr>المخاطر الجدية لقطعان اليمين المتطرف والنازية الجديدة  في أوروبا: ألمانيا نموذجاً </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المخاطر الجدية لقطعان اليمين المتطرف والنازية الجديدة  في أوروبا: ألمانيا نموذجاً</dc:title>
  <dc:creator>Kadhim Abed Habib</dc:creator>
  <cp:lastModifiedBy>Kadhim Abed Habib</cp:lastModifiedBy>
  <cp:revision>34</cp:revision>
  <dcterms:created xsi:type="dcterms:W3CDTF">2021-06-11T05:33:53Z</dcterms:created>
  <dcterms:modified xsi:type="dcterms:W3CDTF">2021-06-15T14:52:23Z</dcterms:modified>
</cp:coreProperties>
</file>